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3"/>
  </p:notesMasterIdLst>
  <p:sldIdLst>
    <p:sldId id="256" r:id="rId2"/>
    <p:sldId id="257" r:id="rId3"/>
    <p:sldId id="305" r:id="rId4"/>
    <p:sldId id="306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307" r:id="rId23"/>
    <p:sldId id="276" r:id="rId24"/>
    <p:sldId id="278" r:id="rId25"/>
    <p:sldId id="277" r:id="rId26"/>
    <p:sldId id="279" r:id="rId27"/>
    <p:sldId id="323" r:id="rId28"/>
    <p:sldId id="280" r:id="rId29"/>
    <p:sldId id="281" r:id="rId30"/>
    <p:sldId id="308" r:id="rId31"/>
    <p:sldId id="309" r:id="rId32"/>
    <p:sldId id="310" r:id="rId33"/>
    <p:sldId id="311" r:id="rId34"/>
    <p:sldId id="282" r:id="rId35"/>
    <p:sldId id="283" r:id="rId36"/>
    <p:sldId id="313" r:id="rId37"/>
    <p:sldId id="314" r:id="rId38"/>
    <p:sldId id="316" r:id="rId39"/>
    <p:sldId id="312" r:id="rId40"/>
    <p:sldId id="315" r:id="rId41"/>
    <p:sldId id="324" r:id="rId42"/>
    <p:sldId id="284" r:id="rId43"/>
    <p:sldId id="317" r:id="rId44"/>
    <p:sldId id="318" r:id="rId45"/>
    <p:sldId id="319" r:id="rId46"/>
    <p:sldId id="320" r:id="rId47"/>
    <p:sldId id="321" r:id="rId48"/>
    <p:sldId id="322" r:id="rId49"/>
    <p:sldId id="295" r:id="rId50"/>
    <p:sldId id="325" r:id="rId51"/>
    <p:sldId id="326" r:id="rId52"/>
    <p:sldId id="327" r:id="rId53"/>
    <p:sldId id="328" r:id="rId54"/>
    <p:sldId id="329" r:id="rId55"/>
    <p:sldId id="296" r:id="rId56"/>
    <p:sldId id="297" r:id="rId57"/>
    <p:sldId id="298" r:id="rId58"/>
    <p:sldId id="299" r:id="rId59"/>
    <p:sldId id="300" r:id="rId60"/>
    <p:sldId id="301" r:id="rId61"/>
    <p:sldId id="330" r:id="rId6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06" autoAdjust="0"/>
    <p:restoredTop sz="76193" autoAdjust="0"/>
  </p:normalViewPr>
  <p:slideViewPr>
    <p:cSldViewPr snapToGrid="0">
      <p:cViewPr varScale="1">
        <p:scale>
          <a:sx n="127" d="100"/>
          <a:sy n="127" d="100"/>
        </p:scale>
        <p:origin x="1460" y="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4A6C85-6D17-41BC-B268-7A24D529B214}" type="datetimeFigureOut">
              <a:rPr lang="en-US" smtClean="0"/>
              <a:t>12/5/2018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1F91A4-FEF1-422C-B90B-6C35972EEB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2499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 right, let's get going here.</a:t>
            </a:r>
          </a:p>
          <a:p>
            <a:r>
              <a:rPr lang="en-US" dirty="0"/>
              <a:t>So my name is Glen.</a:t>
            </a:r>
          </a:p>
          <a:p>
            <a:endParaRPr lang="en-US" dirty="0"/>
          </a:p>
          <a:p>
            <a:r>
              <a:rPr lang="en-US" dirty="0"/>
              <a:t>You may recognize 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14160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1994 we get the first commercial browser, Mosaic Netscape 0.9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369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1995 Netscape realizes that HTML needs a "glue language".</a:t>
            </a:r>
          </a:p>
          <a:p>
            <a:r>
              <a:rPr lang="en-US" dirty="0"/>
              <a:t>They hire Brendan </a:t>
            </a:r>
            <a:r>
              <a:rPr lang="en-US" dirty="0" err="1"/>
              <a:t>Eich</a:t>
            </a:r>
            <a:r>
              <a:rPr lang="en-US" dirty="0"/>
              <a:t> to implement the Scheme Programming Language for their Browser.</a:t>
            </a:r>
          </a:p>
          <a:p>
            <a:endParaRPr lang="en-US" dirty="0"/>
          </a:p>
          <a:p>
            <a:r>
              <a:rPr lang="en-US" dirty="0"/>
              <a:t>Yes, the initial plan was to have Scheme which derives from LISP as the scripting language of the browser.</a:t>
            </a:r>
          </a:p>
          <a:p>
            <a:r>
              <a:rPr lang="en-US" dirty="0"/>
              <a:t>If you want to learn how far computer languages have come, go read about LISP some time.</a:t>
            </a:r>
          </a:p>
          <a:p>
            <a:endParaRPr lang="en-US" dirty="0"/>
          </a:p>
          <a:p>
            <a:r>
              <a:rPr lang="en-US" dirty="0"/>
              <a:t>But just as </a:t>
            </a:r>
            <a:r>
              <a:rPr lang="en-US" dirty="0" err="1"/>
              <a:t>Eich</a:t>
            </a:r>
            <a:r>
              <a:rPr lang="en-US" dirty="0"/>
              <a:t> was coming on board,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6102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Netscape signed an agreement with Sun Microsystems,</a:t>
            </a:r>
          </a:p>
          <a:p>
            <a:r>
              <a:rPr lang="en-US" dirty="0"/>
              <a:t>Who invented and owned the Java Programming language</a:t>
            </a:r>
          </a:p>
          <a:p>
            <a:r>
              <a:rPr lang="en-US" dirty="0"/>
              <a:t>to provide Java in browsers.</a:t>
            </a:r>
          </a:p>
          <a:p>
            <a:endParaRPr lang="en-US" dirty="0"/>
          </a:p>
          <a:p>
            <a:r>
              <a:rPr lang="en-US" dirty="0"/>
              <a:t>And thus the dark age of web applets was born.</a:t>
            </a:r>
          </a:p>
          <a:p>
            <a:endParaRPr lang="en-US" dirty="0"/>
          </a:p>
          <a:p>
            <a:r>
              <a:rPr lang="en-US" dirty="0"/>
              <a:t>But Netscape realizes that despite Java Applets, </a:t>
            </a:r>
          </a:p>
          <a:p>
            <a:r>
              <a:rPr lang="en-US" dirty="0"/>
              <a:t>We still need a “glue language” for HTML.</a:t>
            </a:r>
          </a:p>
          <a:p>
            <a:endParaRPr lang="en-US" dirty="0"/>
          </a:p>
          <a:p>
            <a:r>
              <a:rPr lang="en-US" dirty="0"/>
              <a:t>So…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9913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May of 1995 </a:t>
            </a:r>
            <a:r>
              <a:rPr lang="en-US" dirty="0" err="1"/>
              <a:t>Eich</a:t>
            </a:r>
            <a:r>
              <a:rPr lang="en-US" dirty="0"/>
              <a:t> writes JavaScript in 10 days.</a:t>
            </a:r>
          </a:p>
          <a:p>
            <a:r>
              <a:rPr lang="en-US" dirty="0"/>
              <a:t>It borrows Java's syntax.</a:t>
            </a:r>
          </a:p>
          <a:p>
            <a:endParaRPr lang="en-US" dirty="0"/>
          </a:p>
          <a:p>
            <a:r>
              <a:rPr lang="en-US" dirty="0"/>
              <a:t>But it also borrows some very interesting features from Scheme.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8722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particular, Scheme stores functions and variables</a:t>
            </a:r>
          </a:p>
          <a:p>
            <a:r>
              <a:rPr lang="en-US" dirty="0"/>
              <a:t>in the same reference lookup table.</a:t>
            </a:r>
          </a:p>
          <a:p>
            <a:r>
              <a:rPr lang="en-US" dirty="0"/>
              <a:t>Meaning a variable can be a reference to a function.</a:t>
            </a:r>
          </a:p>
          <a:p>
            <a:r>
              <a:rPr lang="en-US" dirty="0"/>
              <a:t>this means functions can be passed </a:t>
            </a:r>
          </a:p>
          <a:p>
            <a:r>
              <a:rPr lang="en-US" dirty="0"/>
              <a:t>as arguments to other functions</a:t>
            </a:r>
          </a:p>
          <a:p>
            <a:r>
              <a:rPr lang="en-US" dirty="0"/>
              <a:t>and called within those functions.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Thus the JavaScript Callback was born.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3656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its gets used pretty much right away in the browser</a:t>
            </a:r>
          </a:p>
          <a:p>
            <a:r>
              <a:rPr lang="en-US" dirty="0"/>
              <a:t>for event handling and the like.</a:t>
            </a:r>
          </a:p>
          <a:p>
            <a:endParaRPr lang="en-US" dirty="0"/>
          </a:p>
          <a:p>
            <a:r>
              <a:rPr lang="en-US" dirty="0"/>
              <a:t>In 1998, we get our first AJAX/</a:t>
            </a:r>
            <a:r>
              <a:rPr lang="en-US" dirty="0" err="1"/>
              <a:t>XMLHttpRequest</a:t>
            </a:r>
            <a:r>
              <a:rPr lang="en-US" dirty="0"/>
              <a:t> efforts.</a:t>
            </a:r>
          </a:p>
          <a:p>
            <a:r>
              <a:rPr lang="en-US" dirty="0"/>
              <a:t>And thus begins the slightly less dark age known as "Callback Hell"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4381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Wherein one function</a:t>
            </a:r>
          </a:p>
          <a:p>
            <a:r>
              <a:rPr lang="en-US" dirty="0"/>
              <a:t>calls a function with a callback</a:t>
            </a:r>
          </a:p>
          <a:p>
            <a:endParaRPr lang="en-US" dirty="0"/>
          </a:p>
          <a:p>
            <a:r>
              <a:rPr lang="en-US" dirty="0"/>
              <a:t>which in turn calls a function with a callback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2455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which in turn calls a function with a callback</a:t>
            </a:r>
          </a:p>
          <a:p>
            <a:r>
              <a:rPr lang="en-US" dirty="0"/>
              <a:t>which in turn calls a function with a callback</a:t>
            </a:r>
          </a:p>
          <a:p>
            <a:r>
              <a:rPr lang="en-US" dirty="0"/>
              <a:t>which in turn calls a function with a callback</a:t>
            </a:r>
          </a:p>
          <a:p>
            <a:r>
              <a:rPr lang="en-US" dirty="0"/>
              <a:t>which in turn calls a function with a callback</a:t>
            </a:r>
          </a:p>
          <a:p>
            <a:r>
              <a:rPr lang="en-US" dirty="0"/>
              <a:t>which in turn calls a function with a callback</a:t>
            </a:r>
          </a:p>
          <a:p>
            <a:endParaRPr lang="en-US" dirty="0"/>
          </a:p>
          <a:p>
            <a:r>
              <a:rPr lang="en-US" dirty="0"/>
              <a:t>A lot of people find this frustrating</a:t>
            </a:r>
          </a:p>
          <a:p>
            <a:r>
              <a:rPr lang="en-US" dirty="0"/>
              <a:t>And a bunch of these people create the notion of a Promise.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1361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Promise</a:t>
            </a:r>
          </a:p>
          <a:p>
            <a:r>
              <a:rPr lang="en-US" dirty="0"/>
              <a:t>(sometimes called a Future or Deferred in other languages)</a:t>
            </a:r>
          </a:p>
          <a:p>
            <a:r>
              <a:rPr lang="en-US" dirty="0"/>
              <a:t>represents an operation to be completed in the future.</a:t>
            </a:r>
          </a:p>
          <a:p>
            <a:endParaRPr lang="en-US" dirty="0"/>
          </a:p>
          <a:p>
            <a:r>
              <a:rPr lang="en-US" dirty="0"/>
              <a:t>Promises are callbacks taken up a notch.</a:t>
            </a:r>
          </a:p>
          <a:p>
            <a:endParaRPr lang="en-US" dirty="0"/>
          </a:p>
          <a:p>
            <a:r>
              <a:rPr lang="en-US" dirty="0"/>
              <a:t>But underneath a promise is just a bunch of callback magic.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109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2012ish We see the first Promise specifications</a:t>
            </a:r>
          </a:p>
          <a:p>
            <a:r>
              <a:rPr lang="en-US" dirty="0"/>
              <a:t>Promises/A (and B and C and D and eventually A+)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1793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No, I’m not this guy.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44369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June 2015 Promise Formally Added to JavaScript.</a:t>
            </a:r>
          </a:p>
          <a:p>
            <a:r>
              <a:rPr lang="en-US" dirty="0"/>
              <a:t>And everyone can start using them!</a:t>
            </a:r>
          </a:p>
          <a:p>
            <a:r>
              <a:rPr lang="en-US" dirty="0"/>
              <a:t>Hooray!</a:t>
            </a:r>
          </a:p>
          <a:p>
            <a:endParaRPr lang="en-US" dirty="0"/>
          </a:p>
          <a:p>
            <a:r>
              <a:rPr lang="en-US" dirty="0"/>
              <a:t>And thus begins the medium gray age called Promise Purgatory(tm).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44892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Wherein one promise</a:t>
            </a:r>
          </a:p>
          <a:p>
            <a:r>
              <a:rPr lang="en-US" dirty="0"/>
              <a:t>chains another promise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35463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then another promise</a:t>
            </a:r>
          </a:p>
          <a:p>
            <a:r>
              <a:rPr lang="en-US" dirty="0"/>
              <a:t>then another promise</a:t>
            </a:r>
          </a:p>
          <a:p>
            <a:r>
              <a:rPr lang="en-US" dirty="0"/>
              <a:t>then another promise</a:t>
            </a:r>
          </a:p>
          <a:p>
            <a:r>
              <a:rPr lang="en-US" dirty="0"/>
              <a:t>then another promise</a:t>
            </a:r>
          </a:p>
          <a:p>
            <a:r>
              <a:rPr lang="en-US" dirty="0"/>
              <a:t>then another promise</a:t>
            </a:r>
          </a:p>
          <a:p>
            <a:r>
              <a:rPr lang="en-US" dirty="0"/>
              <a:t>then another promise</a:t>
            </a:r>
          </a:p>
          <a:p>
            <a:endParaRPr lang="en-US" dirty="0"/>
          </a:p>
          <a:p>
            <a:r>
              <a:rPr lang="en-US" dirty="0"/>
              <a:t>But the people who came up with Promises</a:t>
            </a:r>
          </a:p>
          <a:p>
            <a:r>
              <a:rPr lang="en-US" dirty="0"/>
              <a:t>knew that it wasn't really about promises.</a:t>
            </a:r>
          </a:p>
          <a:p>
            <a:r>
              <a:rPr lang="en-US" dirty="0"/>
              <a:t>Promises were a stepping stone.</a:t>
            </a:r>
          </a:p>
          <a:p>
            <a:r>
              <a:rPr lang="en-US" dirty="0"/>
              <a:t>To something better.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55292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Async/await</a:t>
            </a:r>
          </a:p>
          <a:p>
            <a:endParaRPr lang="en-US" dirty="0"/>
          </a:p>
          <a:p>
            <a:r>
              <a:rPr lang="en-US" dirty="0"/>
              <a:t>But first…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92574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KITTEN!</a:t>
            </a:r>
          </a:p>
          <a:p>
            <a:endParaRPr lang="en-US" dirty="0"/>
          </a:p>
          <a:p>
            <a:r>
              <a:rPr lang="en-US" dirty="0"/>
              <a:t>This is our brand new kitten Zephyr.</a:t>
            </a:r>
          </a:p>
          <a:p>
            <a:r>
              <a:rPr lang="en-US" dirty="0"/>
              <a:t>So cute!</a:t>
            </a:r>
          </a:p>
          <a:p>
            <a:endParaRPr lang="en-US" dirty="0"/>
          </a:p>
          <a:p>
            <a:r>
              <a:rPr lang="en-US" dirty="0"/>
              <a:t>And now that I've pulled you in with a kitten, a commercial!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21470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July of this year,</a:t>
            </a:r>
          </a:p>
          <a:p>
            <a:r>
              <a:rPr lang="en-US" dirty="0"/>
              <a:t>I quit my job</a:t>
            </a:r>
          </a:p>
          <a:p>
            <a:r>
              <a:rPr lang="en-US" dirty="0"/>
              <a:t>And started </a:t>
            </a:r>
          </a:p>
          <a:p>
            <a:r>
              <a:rPr lang="en-US" dirty="0"/>
              <a:t>The Awesome Engineering Company.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255249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My first goal at Awesome Engineering </a:t>
            </a:r>
          </a:p>
          <a:p>
            <a:r>
              <a:rPr lang="en-US" dirty="0"/>
              <a:t>Was to come up with stable, secure, robust tooling </a:t>
            </a:r>
          </a:p>
          <a:p>
            <a:r>
              <a:rPr lang="en-US" dirty="0"/>
              <a:t>for building enterprise applications with </a:t>
            </a:r>
            <a:r>
              <a:rPr lang="en-US" dirty="0" err="1"/>
              <a:t>nodejs</a:t>
            </a:r>
            <a:r>
              <a:rPr lang="en-US" dirty="0"/>
              <a:t>.</a:t>
            </a:r>
          </a:p>
          <a:p>
            <a:r>
              <a:rPr lang="en-US" dirty="0"/>
              <a:t>Tooling that is free from external dependencies,</a:t>
            </a:r>
          </a:p>
          <a:p>
            <a:r>
              <a:rPr lang="en-US" dirty="0"/>
              <a:t>Tooling that is designed with scale in mind,</a:t>
            </a:r>
          </a:p>
          <a:p>
            <a:r>
              <a:rPr lang="en-US" dirty="0"/>
              <a:t>Tooling that is architected to be cohesive and work together.</a:t>
            </a:r>
          </a:p>
          <a:p>
            <a:endParaRPr lang="en-US" dirty="0"/>
          </a:p>
          <a:p>
            <a:r>
              <a:rPr lang="en-US" dirty="0"/>
              <a:t>In the coming months</a:t>
            </a:r>
          </a:p>
          <a:p>
            <a:r>
              <a:rPr lang="en-US" dirty="0"/>
              <a:t>I will be sharing some of what I have been building.</a:t>
            </a:r>
          </a:p>
          <a:p>
            <a:r>
              <a:rPr lang="en-US" dirty="0"/>
              <a:t>And I hope that all of you will help me out.</a:t>
            </a:r>
          </a:p>
          <a:p>
            <a:r>
              <a:rPr lang="en-US" dirty="0"/>
              <a:t>By taking my stuff for a test drive.</a:t>
            </a:r>
          </a:p>
          <a:p>
            <a:r>
              <a:rPr lang="en-US" dirty="0"/>
              <a:t>Kicking the tires, Filling a bug or two, </a:t>
            </a:r>
          </a:p>
          <a:p>
            <a:r>
              <a:rPr lang="en-US" dirty="0"/>
              <a:t>Or just generally talking with me about the enterprise problems you see with </a:t>
            </a:r>
            <a:r>
              <a:rPr lang="en-US" dirty="0" err="1"/>
              <a:t>nodejs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And If you are interested you can checkout my initial work right now at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23437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Github</a:t>
            </a:r>
            <a:r>
              <a:rPr lang="en-US" dirty="0"/>
              <a:t> and/or </a:t>
            </a:r>
            <a:r>
              <a:rPr lang="en-US" dirty="0" err="1"/>
              <a:t>npm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&lt;TAKE PAUSE&gt;</a:t>
            </a:r>
          </a:p>
          <a:p>
            <a:endParaRPr lang="en-US" dirty="0"/>
          </a:p>
          <a:p>
            <a:r>
              <a:rPr lang="en-US" dirty="0"/>
              <a:t>Okay.</a:t>
            </a:r>
          </a:p>
          <a:p>
            <a:endParaRPr lang="en-US" dirty="0"/>
          </a:p>
          <a:p>
            <a:r>
              <a:rPr lang="en-US" dirty="0"/>
              <a:t>Commercial over.</a:t>
            </a:r>
          </a:p>
          <a:p>
            <a:endParaRPr lang="en-US" dirty="0"/>
          </a:p>
          <a:p>
            <a:r>
              <a:rPr lang="en-US" dirty="0"/>
              <a:t>Now back to…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518715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Async/Await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216656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purpose of Async/Await is to make </a:t>
            </a:r>
            <a:r>
              <a:rPr lang="en-US" dirty="0" err="1"/>
              <a:t>javascript</a:t>
            </a:r>
            <a:r>
              <a:rPr lang="en-US" dirty="0"/>
              <a:t>...</a:t>
            </a:r>
          </a:p>
          <a:p>
            <a:r>
              <a:rPr lang="en-US" dirty="0"/>
              <a:t>wait...</a:t>
            </a:r>
          </a:p>
          <a:p>
            <a:r>
              <a:rPr lang="en-US" dirty="0"/>
              <a:t>for a promise to resolve or reject.</a:t>
            </a:r>
          </a:p>
          <a:p>
            <a:r>
              <a:rPr lang="en-US" dirty="0"/>
              <a:t>That's it.</a:t>
            </a:r>
          </a:p>
          <a:p>
            <a:r>
              <a:rPr lang="en-US" dirty="0"/>
              <a:t>Nothing complicated.</a:t>
            </a:r>
          </a:p>
          <a:p>
            <a:r>
              <a:rPr lang="en-US" dirty="0"/>
              <a:t>But its so much more than that!</a:t>
            </a:r>
          </a:p>
          <a:p>
            <a:endParaRPr lang="en-US" dirty="0"/>
          </a:p>
          <a:p>
            <a:r>
              <a:rPr lang="en-US" dirty="0"/>
              <a:t>ONE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7099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Nor am I this guy.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29896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using await means no more then() methods.</a:t>
            </a:r>
          </a:p>
          <a:p>
            <a:endParaRPr lang="en-US" dirty="0"/>
          </a:p>
          <a:p>
            <a:r>
              <a:rPr lang="en-US" dirty="0"/>
              <a:t>TWO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29751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TWO</a:t>
            </a:r>
          </a:p>
          <a:p>
            <a:endParaRPr lang="en-US" dirty="0"/>
          </a:p>
          <a:p>
            <a:r>
              <a:rPr lang="en-US" dirty="0"/>
              <a:t>values returned from the promise, are just returned from the await.</a:t>
            </a:r>
          </a:p>
          <a:p>
            <a:endParaRPr lang="en-US" dirty="0"/>
          </a:p>
          <a:p>
            <a:r>
              <a:rPr lang="en-US" dirty="0"/>
              <a:t>THREE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78379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a promise rejects, it just becomes a thrown error!</a:t>
            </a:r>
          </a:p>
          <a:p>
            <a:r>
              <a:rPr lang="en-US" dirty="0"/>
              <a:t>That you can catch!</a:t>
            </a:r>
          </a:p>
          <a:p>
            <a:r>
              <a:rPr lang="en-US" dirty="0"/>
              <a:t>With a try/catch block.</a:t>
            </a:r>
          </a:p>
          <a:p>
            <a:r>
              <a:rPr lang="en-US" dirty="0"/>
              <a:t>No more catch() methods!</a:t>
            </a:r>
          </a:p>
          <a:p>
            <a:endParaRPr lang="en-US" dirty="0"/>
          </a:p>
          <a:p>
            <a:r>
              <a:rPr lang="en-US" dirty="0"/>
              <a:t>FOUR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19007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async/await is fundamentally cleaner to read.</a:t>
            </a:r>
          </a:p>
          <a:p>
            <a:r>
              <a:rPr lang="en-US" dirty="0"/>
              <a:t>The flow is inherent in the code.</a:t>
            </a:r>
          </a:p>
          <a:p>
            <a:endParaRPr lang="en-US" dirty="0"/>
          </a:p>
          <a:p>
            <a:r>
              <a:rPr lang="en-US" dirty="0"/>
              <a:t>FIVE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90577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another picture of my kitten!</a:t>
            </a:r>
          </a:p>
          <a:p>
            <a:r>
              <a:rPr lang="en-US" dirty="0"/>
              <a:t>How can you say no to him?</a:t>
            </a:r>
          </a:p>
          <a:p>
            <a:endParaRPr lang="en-US" dirty="0"/>
          </a:p>
          <a:p>
            <a:r>
              <a:rPr lang="en-US" dirty="0"/>
              <a:t>So, now that we know Async/Await is awesome,</a:t>
            </a:r>
          </a:p>
          <a:p>
            <a:r>
              <a:rPr lang="en-US" dirty="0"/>
              <a:t>Let take a look at how we use it.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65899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is a basic example: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62035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Say we have a function, sleep,</a:t>
            </a:r>
          </a:p>
          <a:p>
            <a:r>
              <a:rPr lang="en-US" dirty="0"/>
              <a:t>which returns a promise.</a:t>
            </a:r>
          </a:p>
          <a:p>
            <a:r>
              <a:rPr lang="en-US" dirty="0"/>
              <a:t>that resolves after n milliseconds.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62660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Now, say we want to print out "hello",</a:t>
            </a:r>
          </a:p>
          <a:p>
            <a:r>
              <a:rPr lang="en-US" dirty="0"/>
              <a:t>wait 1000ms,</a:t>
            </a:r>
          </a:p>
          <a:p>
            <a:r>
              <a:rPr lang="en-US" dirty="0"/>
              <a:t>and then print out "world".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64910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 callbacks, our code would look like this:</a:t>
            </a:r>
          </a:p>
          <a:p>
            <a:endParaRPr lang="en-US" dirty="0"/>
          </a:p>
          <a:p>
            <a:r>
              <a:rPr lang="en-US" dirty="0"/>
              <a:t>Sleep takes two arguments,</a:t>
            </a:r>
          </a:p>
          <a:p>
            <a:r>
              <a:rPr lang="en-US" dirty="0"/>
              <a:t>the number of milliseconds to sleep</a:t>
            </a:r>
          </a:p>
          <a:p>
            <a:r>
              <a:rPr lang="en-US" dirty="0"/>
              <a:t>and the callback function to execute when done.</a:t>
            </a:r>
          </a:p>
          <a:p>
            <a:endParaRPr lang="en-US" dirty="0"/>
          </a:p>
          <a:p>
            <a:r>
              <a:rPr lang="en-US" dirty="0"/>
              <a:t>Our HelloWorld function,</a:t>
            </a:r>
          </a:p>
          <a:p>
            <a:r>
              <a:rPr lang="en-US" dirty="0"/>
              <a:t>prints out "hello",</a:t>
            </a:r>
          </a:p>
          <a:p>
            <a:r>
              <a:rPr lang="en-US" dirty="0"/>
              <a:t>calls sleep with 1000 and the function to run when done</a:t>
            </a:r>
          </a:p>
          <a:p>
            <a:r>
              <a:rPr lang="en-US" dirty="0"/>
              <a:t>which after 1000ms executes.</a:t>
            </a:r>
          </a:p>
          <a:p>
            <a:r>
              <a:rPr lang="en-US" dirty="0"/>
              <a:t>and prints out "world".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6623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 promises, our code would look like this:</a:t>
            </a:r>
          </a:p>
          <a:p>
            <a:endParaRPr lang="en-US" dirty="0"/>
          </a:p>
          <a:p>
            <a:r>
              <a:rPr lang="en-US" dirty="0"/>
              <a:t>Sleep takes one argument,</a:t>
            </a:r>
          </a:p>
          <a:p>
            <a:r>
              <a:rPr lang="en-US" dirty="0"/>
              <a:t>the number of milliseconds to sleep,</a:t>
            </a:r>
          </a:p>
          <a:p>
            <a:r>
              <a:rPr lang="en-US" dirty="0"/>
              <a:t>and returns a promise.</a:t>
            </a:r>
          </a:p>
          <a:p>
            <a:r>
              <a:rPr lang="en-US" dirty="0"/>
              <a:t>The promise will resolve, after the given number of milliseconds has passed.</a:t>
            </a:r>
          </a:p>
          <a:p>
            <a:endParaRPr lang="en-US" dirty="0"/>
          </a:p>
          <a:p>
            <a:r>
              <a:rPr lang="en-US" dirty="0"/>
              <a:t>Our HelloWorld function,</a:t>
            </a:r>
          </a:p>
          <a:p>
            <a:r>
              <a:rPr lang="en-US" dirty="0"/>
              <a:t>prints out "hello",</a:t>
            </a:r>
          </a:p>
          <a:p>
            <a:r>
              <a:rPr lang="en-US" dirty="0"/>
              <a:t>calls sleep with 1000</a:t>
            </a:r>
          </a:p>
          <a:p>
            <a:r>
              <a:rPr lang="en-US" dirty="0"/>
              <a:t>and tells the returned promise what to execute next.</a:t>
            </a:r>
          </a:p>
          <a:p>
            <a:r>
              <a:rPr lang="en-US" dirty="0"/>
              <a:t>which after 1000ms executes.</a:t>
            </a:r>
          </a:p>
          <a:p>
            <a:r>
              <a:rPr lang="en-US" dirty="0"/>
              <a:t>then prints out "world".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3602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I’m not…</a:t>
            </a:r>
          </a:p>
          <a:p>
            <a:r>
              <a:rPr lang="en-US" dirty="0"/>
              <a:t>No, wait, that is me.</a:t>
            </a:r>
          </a:p>
          <a:p>
            <a:r>
              <a:rPr lang="en-US" dirty="0"/>
              <a:t>Long story.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86677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 async/await, our code would look like this:</a:t>
            </a:r>
          </a:p>
          <a:p>
            <a:endParaRPr lang="en-US" dirty="0"/>
          </a:p>
          <a:p>
            <a:r>
              <a:rPr lang="en-US" dirty="0"/>
              <a:t>Sleep is the same as the promise example before.</a:t>
            </a:r>
          </a:p>
          <a:p>
            <a:r>
              <a:rPr lang="en-US" dirty="0"/>
              <a:t>It takes one argument,</a:t>
            </a:r>
          </a:p>
          <a:p>
            <a:r>
              <a:rPr lang="en-US" dirty="0"/>
              <a:t>the number of milliseconds to sleep,</a:t>
            </a:r>
          </a:p>
          <a:p>
            <a:r>
              <a:rPr lang="en-US" dirty="0"/>
              <a:t>and returns a promise.</a:t>
            </a:r>
          </a:p>
          <a:p>
            <a:r>
              <a:rPr lang="en-US" dirty="0"/>
              <a:t>The promise will resolve, after the given number of milliseconds has passed.</a:t>
            </a:r>
          </a:p>
          <a:p>
            <a:endParaRPr lang="en-US" dirty="0"/>
          </a:p>
          <a:p>
            <a:r>
              <a:rPr lang="en-US" dirty="0"/>
              <a:t>Our HelloWorld function,</a:t>
            </a:r>
          </a:p>
          <a:p>
            <a:r>
              <a:rPr lang="en-US" dirty="0"/>
              <a:t>prints out "hello",</a:t>
            </a:r>
          </a:p>
          <a:p>
            <a:r>
              <a:rPr lang="en-US" dirty="0"/>
              <a:t>Calls sleep with 1000, </a:t>
            </a:r>
          </a:p>
          <a:p>
            <a:r>
              <a:rPr lang="en-US" dirty="0"/>
              <a:t>Sleep returns a promise.</a:t>
            </a:r>
          </a:p>
          <a:p>
            <a:r>
              <a:rPr lang="en-US" dirty="0"/>
              <a:t>Await pauses the execution until the promise resolves.</a:t>
            </a:r>
          </a:p>
          <a:p>
            <a:r>
              <a:rPr lang="en-US" dirty="0"/>
              <a:t>sleep resolves,</a:t>
            </a:r>
          </a:p>
          <a:p>
            <a:r>
              <a:rPr lang="en-US" dirty="0"/>
              <a:t>the await resumes,</a:t>
            </a:r>
          </a:p>
          <a:p>
            <a:r>
              <a:rPr lang="en-US" dirty="0"/>
              <a:t>and it prints out “world".</a:t>
            </a:r>
          </a:p>
          <a:p>
            <a:endParaRPr lang="en-US" dirty="0"/>
          </a:p>
          <a:p>
            <a:r>
              <a:rPr lang="en-US" dirty="0"/>
              <a:t>Comparing the three…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64225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see that the sleep method, </a:t>
            </a:r>
          </a:p>
          <a:p>
            <a:r>
              <a:rPr lang="en-US" dirty="0"/>
              <a:t>is slightly more complicated in the promise and async/await versions</a:t>
            </a:r>
          </a:p>
          <a:p>
            <a:r>
              <a:rPr lang="en-US" dirty="0"/>
              <a:t>But the code for HelloWorld is much cleaner in the async/await version.</a:t>
            </a:r>
          </a:p>
          <a:p>
            <a:r>
              <a:rPr lang="en-US" dirty="0"/>
              <a:t>Also, in the callback and promise versions </a:t>
            </a:r>
          </a:p>
          <a:p>
            <a:r>
              <a:rPr lang="en-US" dirty="0"/>
              <a:t>our HelloWorld runs internal functions.</a:t>
            </a:r>
          </a:p>
          <a:p>
            <a:r>
              <a:rPr lang="en-US" dirty="0"/>
              <a:t>None of that is necessary in the async/await version.</a:t>
            </a:r>
          </a:p>
          <a:p>
            <a:endParaRPr lang="en-US" dirty="0"/>
          </a:p>
          <a:p>
            <a:r>
              <a:rPr lang="en-US" dirty="0"/>
              <a:t>Imagine if we wanted to call our sleep function twice in a row.</a:t>
            </a:r>
          </a:p>
          <a:p>
            <a:r>
              <a:rPr lang="en-US" dirty="0"/>
              <a:t>Or three times.  Gets complicated with callbacks</a:t>
            </a:r>
          </a:p>
          <a:p>
            <a:r>
              <a:rPr lang="en-US" dirty="0"/>
              <a:t>A little better with promises</a:t>
            </a:r>
          </a:p>
          <a:p>
            <a:r>
              <a:rPr lang="en-US" dirty="0"/>
              <a:t>But with async/await it readily simple and apparent…</a:t>
            </a:r>
          </a:p>
          <a:p>
            <a:endParaRPr lang="en-US" dirty="0"/>
          </a:p>
          <a:p>
            <a:r>
              <a:rPr lang="en-US" dirty="0"/>
              <a:t>&lt;pause&gt;</a:t>
            </a:r>
          </a:p>
          <a:p>
            <a:endParaRPr lang="en-US" dirty="0"/>
          </a:p>
          <a:p>
            <a:r>
              <a:rPr lang="en-US" dirty="0"/>
              <a:t>Next, lets break async/await down a bit more to understand it better.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49985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First, in order to use await, we must first tell JavaScript to expect it.</a:t>
            </a:r>
          </a:p>
          <a:p>
            <a:r>
              <a:rPr lang="en-US" dirty="0"/>
              <a:t>this is done at the function level</a:t>
            </a:r>
          </a:p>
          <a:p>
            <a:r>
              <a:rPr lang="en-US" dirty="0"/>
              <a:t>by specifying that the function is an async function.</a:t>
            </a:r>
          </a:p>
          <a:p>
            <a:endParaRPr lang="en-US" dirty="0"/>
          </a:p>
          <a:p>
            <a:r>
              <a:rPr lang="en-US" dirty="0"/>
              <a:t>This creates a slightly different type of function than a function definition without the async keyword.</a:t>
            </a:r>
          </a:p>
          <a:p>
            <a:r>
              <a:rPr lang="en-US" dirty="0"/>
              <a:t>You can see this with a quick test in </a:t>
            </a:r>
            <a:r>
              <a:rPr lang="en-US" dirty="0" err="1"/>
              <a:t>nodejs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81899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 async function will execute like a normal function</a:t>
            </a:r>
          </a:p>
          <a:p>
            <a:r>
              <a:rPr lang="en-US" dirty="0"/>
              <a:t>until it hits an await statement.</a:t>
            </a:r>
          </a:p>
          <a:p>
            <a:r>
              <a:rPr lang="en-US" dirty="0"/>
              <a:t>At that point the async function execution will pause</a:t>
            </a:r>
          </a:p>
          <a:p>
            <a:r>
              <a:rPr lang="en-US" dirty="0"/>
              <a:t>until the awaited promise resolves</a:t>
            </a:r>
          </a:p>
          <a:p>
            <a:r>
              <a:rPr lang="en-US" dirty="0"/>
              <a:t>and then the async function execution will continue</a:t>
            </a:r>
          </a:p>
          <a:p>
            <a:endParaRPr lang="en-US" dirty="0"/>
          </a:p>
          <a:p>
            <a:r>
              <a:rPr lang="en-US" dirty="0"/>
              <a:t>This pause doesn't block the main </a:t>
            </a:r>
            <a:r>
              <a:rPr lang="en-US" dirty="0" err="1"/>
              <a:t>javascript</a:t>
            </a:r>
            <a:r>
              <a:rPr lang="en-US" dirty="0"/>
              <a:t> thread, </a:t>
            </a:r>
          </a:p>
          <a:p>
            <a:r>
              <a:rPr lang="en-US" dirty="0"/>
              <a:t>So tasks waiting in the execution stack </a:t>
            </a:r>
          </a:p>
          <a:p>
            <a:r>
              <a:rPr lang="en-US" dirty="0"/>
              <a:t>will continue to run </a:t>
            </a:r>
          </a:p>
          <a:p>
            <a:r>
              <a:rPr lang="en-US" dirty="0"/>
              <a:t>while your async function is paused.</a:t>
            </a:r>
          </a:p>
          <a:p>
            <a:endParaRPr lang="en-US" dirty="0"/>
          </a:p>
          <a:p>
            <a:r>
              <a:rPr lang="en-US" dirty="0"/>
              <a:t>once we have an async function, we can use await.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81944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await keyword is used to tell an async function</a:t>
            </a:r>
          </a:p>
          <a:p>
            <a:r>
              <a:rPr lang="en-US" dirty="0"/>
              <a:t>that it should wait for the expression that follows to resolve.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25607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await must be followed by an expression</a:t>
            </a:r>
          </a:p>
          <a:p>
            <a:r>
              <a:rPr lang="en-US" dirty="0"/>
              <a:t>as in "await square(4)" or "await some value".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00846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the evaluated expression results in a promise,</a:t>
            </a:r>
          </a:p>
          <a:p>
            <a:r>
              <a:rPr lang="en-US" dirty="0"/>
              <a:t>await will pause execution</a:t>
            </a:r>
          </a:p>
          <a:p>
            <a:r>
              <a:rPr lang="en-US" dirty="0"/>
              <a:t>until the promise resolves or rejects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85478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the evaluated expression does not result in a promise,</a:t>
            </a:r>
          </a:p>
          <a:p>
            <a:r>
              <a:rPr lang="en-US" dirty="0"/>
              <a:t>a value for example,</a:t>
            </a:r>
          </a:p>
          <a:p>
            <a:r>
              <a:rPr lang="en-US" dirty="0"/>
              <a:t>await will wrap the value in an immediately resolving promise</a:t>
            </a:r>
          </a:p>
          <a:p>
            <a:r>
              <a:rPr lang="en-US" dirty="0"/>
              <a:t>With </a:t>
            </a:r>
            <a:r>
              <a:rPr lang="en-US" dirty="0" err="1"/>
              <a:t>Promise.resolve</a:t>
            </a:r>
            <a:r>
              <a:rPr lang="en-US" dirty="0"/>
              <a:t>()</a:t>
            </a:r>
          </a:p>
          <a:p>
            <a:r>
              <a:rPr lang="en-US" dirty="0"/>
              <a:t>And wait for that to resolve.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461436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Await is an expression in and of itself</a:t>
            </a:r>
          </a:p>
          <a:p>
            <a:r>
              <a:rPr lang="en-US" dirty="0"/>
              <a:t>And thus can be used anywhere an expression is</a:t>
            </a:r>
          </a:p>
          <a:p>
            <a:r>
              <a:rPr lang="en-US" dirty="0"/>
              <a:t>Including assignments</a:t>
            </a:r>
          </a:p>
          <a:p>
            <a:r>
              <a:rPr lang="en-US" dirty="0"/>
              <a:t>Or returns</a:t>
            </a:r>
          </a:p>
          <a:p>
            <a:r>
              <a:rPr lang="en-US" dirty="0"/>
              <a:t>Or as arguments to other functions, </a:t>
            </a:r>
          </a:p>
          <a:p>
            <a:r>
              <a:rPr lang="en-US" dirty="0"/>
              <a:t>As shown here.</a:t>
            </a:r>
          </a:p>
          <a:p>
            <a:endParaRPr lang="en-US" dirty="0"/>
          </a:p>
          <a:p>
            <a:r>
              <a:rPr lang="en-US" dirty="0"/>
              <a:t>So that’s the basics of async/await…</a:t>
            </a:r>
          </a:p>
          <a:p>
            <a:r>
              <a:rPr lang="en-US" dirty="0"/>
              <a:t>But it wouldn’t be JavaScript if there weren’t a few side effects to know…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57724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Generally if you await on a called function, </a:t>
            </a:r>
          </a:p>
          <a:p>
            <a:r>
              <a:rPr lang="en-US" dirty="0"/>
              <a:t>that function should return a promise.</a:t>
            </a:r>
          </a:p>
          <a:p>
            <a:r>
              <a:rPr lang="en-US" dirty="0"/>
              <a:t>Otherwise, the await may not pause as expected.</a:t>
            </a:r>
          </a:p>
          <a:p>
            <a:r>
              <a:rPr lang="en-US" dirty="0"/>
              <a:t>So await doesn’t really save you from writing Promises,</a:t>
            </a:r>
          </a:p>
          <a:p>
            <a:r>
              <a:rPr lang="en-US" dirty="0"/>
              <a:t>But it does save you from writing then() methods.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50328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Here I am.</a:t>
            </a:r>
          </a:p>
          <a:p>
            <a:endParaRPr lang="en-US" dirty="0"/>
          </a:p>
          <a:p>
            <a:r>
              <a:rPr lang="en-US" dirty="0"/>
              <a:t>You might know me from here</a:t>
            </a:r>
          </a:p>
          <a:p>
            <a:r>
              <a:rPr lang="en-US" dirty="0"/>
              <a:t>Or </a:t>
            </a:r>
            <a:r>
              <a:rPr lang="en-US" dirty="0" err="1"/>
              <a:t>NodeSchool</a:t>
            </a:r>
            <a:endParaRPr lang="en-US" dirty="0"/>
          </a:p>
          <a:p>
            <a:endParaRPr lang="en-US" dirty="0"/>
          </a:p>
          <a:p>
            <a:r>
              <a:rPr lang="en-US" dirty="0"/>
              <a:t>But if you don’t…</a:t>
            </a:r>
          </a:p>
          <a:p>
            <a:r>
              <a:rPr lang="en-US" dirty="0"/>
              <a:t>these are my places…</a:t>
            </a:r>
          </a:p>
          <a:p>
            <a:r>
              <a:rPr lang="en-US" dirty="0"/>
              <a:t>and I work for this company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46199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also, One of the awesome features of async/await is that</a:t>
            </a:r>
          </a:p>
          <a:p>
            <a:r>
              <a:rPr lang="en-US" dirty="0"/>
              <a:t>promise rejections are just thrown as exceptions.</a:t>
            </a:r>
          </a:p>
          <a:p>
            <a:endParaRPr lang="en-US" dirty="0"/>
          </a:p>
          <a:p>
            <a:r>
              <a:rPr lang="en-US" dirty="0"/>
              <a:t>This means you can use a standard try/catch block</a:t>
            </a:r>
          </a:p>
          <a:p>
            <a:r>
              <a:rPr lang="en-US" dirty="0"/>
              <a:t>to handle the rejection you get back from your promise!</a:t>
            </a:r>
          </a:p>
          <a:p>
            <a:endParaRPr lang="en-US" dirty="0"/>
          </a:p>
          <a:p>
            <a:r>
              <a:rPr lang="en-US" dirty="0"/>
              <a:t>It is worth pointing out</a:t>
            </a:r>
          </a:p>
          <a:p>
            <a:r>
              <a:rPr lang="en-US" dirty="0"/>
              <a:t>you should always catch your await exceptions</a:t>
            </a:r>
          </a:p>
          <a:p>
            <a:r>
              <a:rPr lang="en-US" dirty="0"/>
              <a:t>or you end up with the dreaded </a:t>
            </a:r>
            <a:r>
              <a:rPr lang="en-US" dirty="0" err="1"/>
              <a:t>UnhandledRejection</a:t>
            </a:r>
            <a:r>
              <a:rPr lang="en-US" dirty="0"/>
              <a:t> exception and warning.</a:t>
            </a:r>
          </a:p>
          <a:p>
            <a:r>
              <a:rPr lang="en-US" dirty="0"/>
              <a:t>Which you are almost certainly aware of if you've every used promises.</a:t>
            </a:r>
          </a:p>
          <a:p>
            <a:r>
              <a:rPr lang="en-US" dirty="0"/>
              <a:t>But, the good news is these are far easier to read</a:t>
            </a:r>
          </a:p>
          <a:p>
            <a:r>
              <a:rPr lang="en-US" dirty="0"/>
              <a:t>with async/await then just straight promises.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77286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Also, A special case comes up with async/await and iteration.</a:t>
            </a:r>
          </a:p>
          <a:p>
            <a:endParaRPr lang="en-US" dirty="0"/>
          </a:p>
          <a:p>
            <a:r>
              <a:rPr lang="en-US" dirty="0"/>
              <a:t>By and large we no longer really use for loops for iterating over arrays anymore.</a:t>
            </a:r>
          </a:p>
          <a:p>
            <a:r>
              <a:rPr lang="en-US" dirty="0"/>
              <a:t>Instead we use Array methods </a:t>
            </a:r>
          </a:p>
          <a:p>
            <a:r>
              <a:rPr lang="en-US" dirty="0"/>
              <a:t>like </a:t>
            </a:r>
            <a:r>
              <a:rPr lang="en-US" dirty="0" err="1"/>
              <a:t>forEach</a:t>
            </a:r>
            <a:r>
              <a:rPr lang="en-US" dirty="0"/>
              <a:t>() and map() and filter() which take an iteration method.</a:t>
            </a:r>
          </a:p>
          <a:p>
            <a:endParaRPr lang="en-US" dirty="0"/>
          </a:p>
          <a:p>
            <a:r>
              <a:rPr lang="en-US" dirty="0"/>
              <a:t>However, if the iteration method needs to await ,</a:t>
            </a:r>
          </a:p>
          <a:p>
            <a:r>
              <a:rPr lang="en-US" dirty="0"/>
              <a:t>things </a:t>
            </a:r>
            <a:r>
              <a:rPr lang="en-US" dirty="0" err="1"/>
              <a:t>dont</a:t>
            </a:r>
            <a:r>
              <a:rPr lang="en-US" dirty="0"/>
              <a:t> quite work as expected.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00111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we see our square function returns a promise</a:t>
            </a:r>
          </a:p>
          <a:p>
            <a:r>
              <a:rPr lang="en-US" dirty="0"/>
              <a:t>And takes 250ms to multiply two numbers together</a:t>
            </a:r>
          </a:p>
          <a:p>
            <a:r>
              <a:rPr lang="en-US" dirty="0"/>
              <a:t>For whatever reason.</a:t>
            </a:r>
          </a:p>
          <a:p>
            <a:endParaRPr lang="en-US" dirty="0"/>
          </a:p>
          <a:p>
            <a:r>
              <a:rPr lang="en-US" dirty="0"/>
              <a:t>Calling </a:t>
            </a:r>
            <a:r>
              <a:rPr lang="en-US" dirty="0" err="1"/>
              <a:t>a.map</a:t>
            </a:r>
            <a:r>
              <a:rPr lang="en-US" dirty="0"/>
              <a:t>() and awaiting inside of it doesn’t work like we expect.</a:t>
            </a:r>
          </a:p>
          <a:p>
            <a:r>
              <a:rPr lang="en-US" dirty="0"/>
              <a:t>The map function will actually return BEFORE the await functions have resolved.</a:t>
            </a:r>
          </a:p>
          <a:p>
            <a:r>
              <a:rPr lang="en-US" dirty="0"/>
              <a:t>Thus giving us an array of unresolved promises.</a:t>
            </a:r>
          </a:p>
          <a:p>
            <a:endParaRPr lang="en-US" dirty="0"/>
          </a:p>
          <a:p>
            <a:r>
              <a:rPr lang="en-US" dirty="0"/>
              <a:t>Instead, you have to do it like this…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07776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Square() is the same, but we have changed our map function.</a:t>
            </a:r>
          </a:p>
          <a:p>
            <a:endParaRPr lang="en-US" dirty="0"/>
          </a:p>
          <a:p>
            <a:r>
              <a:rPr lang="en-US" dirty="0"/>
              <a:t>Instead of awaiting inside of the iterator,</a:t>
            </a:r>
          </a:p>
          <a:p>
            <a:r>
              <a:rPr lang="en-US" dirty="0"/>
              <a:t>For each iteration of our array we map out the unresolved promise.</a:t>
            </a:r>
          </a:p>
          <a:p>
            <a:r>
              <a:rPr lang="en-US" dirty="0"/>
              <a:t>This array of promises, is then passed to </a:t>
            </a:r>
            <a:r>
              <a:rPr lang="en-US" dirty="0" err="1"/>
              <a:t>Promise.all</a:t>
            </a:r>
            <a:r>
              <a:rPr lang="en-US" dirty="0"/>
              <a:t>(),</a:t>
            </a:r>
          </a:p>
          <a:p>
            <a:r>
              <a:rPr lang="en-US" dirty="0"/>
              <a:t>Which returns a promise that resolves </a:t>
            </a:r>
          </a:p>
          <a:p>
            <a:r>
              <a:rPr lang="en-US" dirty="0"/>
              <a:t>only when all the promises in the passed array</a:t>
            </a:r>
          </a:p>
          <a:p>
            <a:r>
              <a:rPr lang="en-US" dirty="0"/>
              <a:t>Have resolved.</a:t>
            </a:r>
          </a:p>
          <a:p>
            <a:endParaRPr lang="en-US" dirty="0"/>
          </a:p>
          <a:p>
            <a:r>
              <a:rPr lang="en-US" dirty="0"/>
              <a:t>If we await on the </a:t>
            </a:r>
            <a:r>
              <a:rPr lang="en-US" dirty="0" err="1"/>
              <a:t>Promise.all</a:t>
            </a:r>
            <a:r>
              <a:rPr lang="en-US" dirty="0"/>
              <a:t>() promise, </a:t>
            </a:r>
          </a:p>
          <a:p>
            <a:r>
              <a:rPr lang="en-US" dirty="0"/>
              <a:t>Then we achieve the desired result.</a:t>
            </a:r>
          </a:p>
          <a:p>
            <a:r>
              <a:rPr lang="en-US" dirty="0"/>
              <a:t>&lt;PAUSE&gt;</a:t>
            </a:r>
          </a:p>
          <a:p>
            <a:r>
              <a:rPr lang="en-US" dirty="0"/>
              <a:t>So that’s how you use async/await.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98272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But before we all go rushing out for beer</a:t>
            </a:r>
          </a:p>
          <a:p>
            <a:r>
              <a:rPr lang="en-US" dirty="0"/>
              <a:t>Which you absolutely should do </a:t>
            </a:r>
          </a:p>
          <a:p>
            <a:r>
              <a:rPr lang="en-US" dirty="0"/>
              <a:t>because half of the reason to come to these meetups </a:t>
            </a:r>
          </a:p>
          <a:p>
            <a:r>
              <a:rPr lang="en-US" dirty="0"/>
              <a:t>is to meet other people…</a:t>
            </a:r>
          </a:p>
          <a:p>
            <a:endParaRPr lang="en-US" dirty="0"/>
          </a:p>
          <a:p>
            <a:r>
              <a:rPr lang="en-US" dirty="0"/>
              <a:t>A few last things.</a:t>
            </a:r>
          </a:p>
          <a:p>
            <a:endParaRPr lang="en-US" dirty="0"/>
          </a:p>
          <a:p>
            <a:r>
              <a:rPr lang="en-US" dirty="0"/>
              <a:t>First, async/await is not without it drawbacks.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24388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Almost nothing in </a:t>
            </a:r>
            <a:r>
              <a:rPr lang="en-US" dirty="0" err="1"/>
              <a:t>nodejs</a:t>
            </a:r>
            <a:r>
              <a:rPr lang="en-US" dirty="0"/>
              <a:t> core libraries uses promises </a:t>
            </a:r>
          </a:p>
          <a:p>
            <a:r>
              <a:rPr lang="en-US" dirty="0"/>
              <a:t>at this point.</a:t>
            </a:r>
          </a:p>
          <a:p>
            <a:endParaRPr lang="en-US" dirty="0"/>
          </a:p>
          <a:p>
            <a:r>
              <a:rPr lang="en-US" dirty="0"/>
              <a:t>However, they are working on it.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97506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Recently </a:t>
            </a:r>
            <a:r>
              <a:rPr lang="en-US" dirty="0" err="1"/>
              <a:t>nodejs</a:t>
            </a:r>
            <a:r>
              <a:rPr lang="en-US" dirty="0"/>
              <a:t> v10 added the </a:t>
            </a:r>
            <a:r>
              <a:rPr lang="en-US" dirty="0" err="1"/>
              <a:t>fs.promises</a:t>
            </a:r>
            <a:r>
              <a:rPr lang="en-US" dirty="0"/>
              <a:t> </a:t>
            </a:r>
            <a:r>
              <a:rPr lang="en-US" dirty="0" err="1"/>
              <a:t>api</a:t>
            </a:r>
            <a:r>
              <a:rPr lang="en-US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which give us promise versions of all the fs calls.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And hopefully, more will follow.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But for now that’s about it.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Also </a:t>
            </a:r>
            <a:r>
              <a:rPr lang="en-US" dirty="0" err="1"/>
              <a:t>nodejs</a:t>
            </a:r>
            <a:r>
              <a:rPr lang="en-US" dirty="0"/>
              <a:t> offers us </a:t>
            </a:r>
            <a:r>
              <a:rPr lang="en-US" dirty="0" err="1"/>
              <a:t>util.promisify</a:t>
            </a:r>
            <a:r>
              <a:rPr lang="en-US" dirty="0"/>
              <a:t>()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to convert </a:t>
            </a:r>
            <a:r>
              <a:rPr lang="en-US" dirty="0" err="1"/>
              <a:t>nodejs</a:t>
            </a:r>
            <a:r>
              <a:rPr lang="en-US" dirty="0"/>
              <a:t> style callbacks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43871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Into promise version of the same call.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but you need to be careful with using </a:t>
            </a:r>
            <a:r>
              <a:rPr lang="en-US" dirty="0" err="1"/>
              <a:t>util.promisify</a:t>
            </a:r>
            <a:r>
              <a:rPr lang="en-US" dirty="0"/>
              <a:t>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Especially around the number of arguments.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 many cases </a:t>
            </a:r>
            <a:r>
              <a:rPr lang="en-US" dirty="0" err="1"/>
              <a:t>nodejs</a:t>
            </a:r>
            <a:r>
              <a:rPr lang="en-US" dirty="0"/>
              <a:t> allows for the same call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to be used with different arguments,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which can make </a:t>
            </a:r>
            <a:r>
              <a:rPr lang="en-US" dirty="0" err="1"/>
              <a:t>util.promisify</a:t>
            </a:r>
            <a:r>
              <a:rPr lang="en-US" dirty="0"/>
              <a:t>() act a little </a:t>
            </a:r>
            <a:r>
              <a:rPr lang="en-US" dirty="0" err="1"/>
              <a:t>wierd</a:t>
            </a:r>
            <a:r>
              <a:rPr lang="en-US" dirty="0"/>
              <a:t>.</a:t>
            </a:r>
          </a:p>
          <a:p>
            <a:br>
              <a:rPr lang="en-US" dirty="0"/>
            </a:br>
            <a:r>
              <a:rPr lang="en-US" dirty="0"/>
              <a:t>Secondly, when we were previously talking about the async keyword</a:t>
            </a:r>
          </a:p>
          <a:p>
            <a:r>
              <a:rPr lang="en-US" dirty="0"/>
              <a:t>I mentioned that in order to use await, it must be inside an async function.</a:t>
            </a:r>
          </a:p>
          <a:p>
            <a:r>
              <a:rPr lang="en-US" dirty="0"/>
              <a:t>This means that you cannot use the await keyword in your top-level code.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69531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However, there is currently a proposal for supporting top-level await for ES2019.</a:t>
            </a:r>
          </a:p>
          <a:p>
            <a:r>
              <a:rPr lang="en-US" dirty="0"/>
              <a:t>and there are work arounds such as using an IIFE or the like.</a:t>
            </a:r>
          </a:p>
          <a:p>
            <a:r>
              <a:rPr lang="en-US" dirty="0"/>
              <a:t>&lt;PAUSE&gt;</a:t>
            </a:r>
          </a:p>
          <a:p>
            <a:r>
              <a:rPr lang="en-US" dirty="0"/>
              <a:t>All right that's it.</a:t>
            </a:r>
          </a:p>
          <a:p>
            <a:r>
              <a:rPr lang="en-US" dirty="0"/>
              <a:t>That's why you should be using async/await in your code.</a:t>
            </a:r>
          </a:p>
          <a:p>
            <a:r>
              <a:rPr lang="en-US" dirty="0"/>
              <a:t>It’s super simple,</a:t>
            </a:r>
          </a:p>
          <a:p>
            <a:r>
              <a:rPr lang="en-US" dirty="0"/>
              <a:t>It makes your code more readable,</a:t>
            </a:r>
          </a:p>
          <a:p>
            <a:r>
              <a:rPr lang="en-US" dirty="0"/>
              <a:t>And it frees us from callback hell and promise purgatory.</a:t>
            </a:r>
          </a:p>
          <a:p>
            <a:endParaRPr lang="en-US" dirty="0"/>
          </a:p>
          <a:p>
            <a:r>
              <a:rPr lang="en-US" dirty="0"/>
              <a:t>So what are you waiting for?</a:t>
            </a:r>
          </a:p>
          <a:p>
            <a:r>
              <a:rPr lang="en-US" dirty="0"/>
              <a:t>Async/await is supported by all the modern browsers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72765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well as </a:t>
            </a:r>
            <a:r>
              <a:rPr lang="en-US" dirty="0" err="1"/>
              <a:t>nodejs</a:t>
            </a:r>
            <a:r>
              <a:rPr lang="en-US" dirty="0"/>
              <a:t> v8 or later. </a:t>
            </a:r>
          </a:p>
          <a:p>
            <a:r>
              <a:rPr lang="en-US" dirty="0"/>
              <a:t>There are some edge cases but hopefully</a:t>
            </a:r>
          </a:p>
          <a:p>
            <a:r>
              <a:rPr lang="en-US" dirty="0"/>
              <a:t>internet explorer will die a horrible death soon </a:t>
            </a:r>
          </a:p>
          <a:p>
            <a:r>
              <a:rPr lang="en-US" dirty="0"/>
              <a:t>and we can finally move on.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607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Awesome Engineering Company.</a:t>
            </a:r>
          </a:p>
          <a:p>
            <a:r>
              <a:rPr lang="en-US" dirty="0"/>
              <a:t>Which makes libraries and enterprise applications </a:t>
            </a:r>
          </a:p>
          <a:p>
            <a:r>
              <a:rPr lang="en-US" dirty="0"/>
              <a:t>for scaling up with </a:t>
            </a:r>
            <a:r>
              <a:rPr lang="en-US" dirty="0" err="1"/>
              <a:t>nodejs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I'll hit you with a sales pitch in a few minutes.</a:t>
            </a:r>
          </a:p>
          <a:p>
            <a:endParaRPr lang="en-US" dirty="0"/>
          </a:p>
          <a:p>
            <a:r>
              <a:rPr lang="en-US" dirty="0"/>
              <a:t>But for now I'm here to talk to you about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35262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</a:t>
            </a:r>
          </a:p>
          <a:p>
            <a:r>
              <a:rPr lang="en-US" dirty="0"/>
              <a:t>stop “Awaiting" </a:t>
            </a:r>
          </a:p>
          <a:p>
            <a:r>
              <a:rPr lang="en-US" dirty="0"/>
              <a:t>and resolve your feelings </a:t>
            </a:r>
          </a:p>
          <a:p>
            <a:r>
              <a:rPr lang="en-US" dirty="0"/>
              <a:t>for using async/await... </a:t>
            </a:r>
          </a:p>
          <a:p>
            <a:r>
              <a:rPr lang="en-US" dirty="0"/>
              <a:t>before the rest of the world rejects you.</a:t>
            </a:r>
          </a:p>
          <a:p>
            <a:endParaRPr lang="en-US" dirty="0"/>
          </a:p>
          <a:p>
            <a:r>
              <a:rPr lang="en-US" dirty="0"/>
              <a:t>Thanks for listening.</a:t>
            </a:r>
          </a:p>
          <a:p>
            <a:r>
              <a:rPr lang="en-US" dirty="0"/>
              <a:t>&lt;NEXT SLIDE&gt;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0084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2691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Are You "Awaiting" to use Async!</a:t>
            </a:r>
          </a:p>
          <a:p>
            <a:r>
              <a:rPr lang="en-US" dirty="0"/>
              <a:t>(I promise that will be the last pun of the night unless Sal gets crazy again and grabs the mic)</a:t>
            </a:r>
          </a:p>
          <a:p>
            <a:endParaRPr lang="en-US" dirty="0"/>
          </a:p>
          <a:p>
            <a:r>
              <a:rPr lang="en-US" dirty="0"/>
              <a:t>BUT!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4957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order to talk to you about Async/Await</a:t>
            </a:r>
          </a:p>
          <a:p>
            <a:r>
              <a:rPr lang="en-US" dirty="0"/>
              <a:t>we first need to revisit the history of JavaScript.</a:t>
            </a:r>
          </a:p>
          <a:p>
            <a:r>
              <a:rPr lang="en-US" dirty="0"/>
              <a:t>And I'm sure many of you have heard this before,</a:t>
            </a:r>
          </a:p>
          <a:p>
            <a:r>
              <a:rPr lang="en-US" dirty="0"/>
              <a:t>so I will try to be quick.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8066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1993 we get the first graphical browser NCSA Mosaic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9004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10AAC-E917-41E1-A9BC-2B35DEA5ED08}" type="datetimeFigureOut">
              <a:rPr lang="en-US" smtClean="0"/>
              <a:t>12/5/2018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A536E-BF0B-4A97-9B8D-EF4E54841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3953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10AAC-E917-41E1-A9BC-2B35DEA5ED08}" type="datetimeFigureOut">
              <a:rPr lang="en-US" smtClean="0"/>
              <a:t>12/5/2018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A536E-BF0B-4A97-9B8D-EF4E54841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3950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10AAC-E917-41E1-A9BC-2B35DEA5ED08}" type="datetimeFigureOut">
              <a:rPr lang="en-US" smtClean="0"/>
              <a:t>12/5/2018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A536E-BF0B-4A97-9B8D-EF4E54841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9560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10AAC-E917-41E1-A9BC-2B35DEA5ED08}" type="datetimeFigureOut">
              <a:rPr lang="en-US" smtClean="0"/>
              <a:t>12/5/2018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A536E-BF0B-4A97-9B8D-EF4E54841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4630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10AAC-E917-41E1-A9BC-2B35DEA5ED08}" type="datetimeFigureOut">
              <a:rPr lang="en-US" smtClean="0"/>
              <a:t>12/5/2018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A536E-BF0B-4A97-9B8D-EF4E54841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4945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10AAC-E917-41E1-A9BC-2B35DEA5ED08}" type="datetimeFigureOut">
              <a:rPr lang="en-US" smtClean="0"/>
              <a:t>12/5/2018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A536E-BF0B-4A97-9B8D-EF4E54841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9314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10AAC-E917-41E1-A9BC-2B35DEA5ED08}" type="datetimeFigureOut">
              <a:rPr lang="en-US" smtClean="0"/>
              <a:t>12/5/2018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A536E-BF0B-4A97-9B8D-EF4E54841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212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10AAC-E917-41E1-A9BC-2B35DEA5ED08}" type="datetimeFigureOut">
              <a:rPr lang="en-US" smtClean="0"/>
              <a:t>12/5/2018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A536E-BF0B-4A97-9B8D-EF4E54841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5029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10AAC-E917-41E1-A9BC-2B35DEA5ED08}" type="datetimeFigureOut">
              <a:rPr lang="en-US" smtClean="0"/>
              <a:t>12/5/2018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A536E-BF0B-4A97-9B8D-EF4E54841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2324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10AAC-E917-41E1-A9BC-2B35DEA5ED08}" type="datetimeFigureOut">
              <a:rPr lang="en-US" smtClean="0"/>
              <a:t>12/5/2018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A536E-BF0B-4A97-9B8D-EF4E54841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8171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10AAC-E917-41E1-A9BC-2B35DEA5ED08}" type="datetimeFigureOut">
              <a:rPr lang="en-US" smtClean="0"/>
              <a:t>12/5/2018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A536E-BF0B-4A97-9B8D-EF4E54841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5497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110AAC-E917-41E1-A9BC-2B35DEA5ED08}" type="datetimeFigureOut">
              <a:rPr lang="en-US" smtClean="0"/>
              <a:t>12/5/2018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9A536E-BF0B-4A97-9B8D-EF4E54841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71253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jp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jpe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365107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ADE1D0E-26FF-4CE2-AF00-20EB568E3F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672" y="1852544"/>
            <a:ext cx="11625438" cy="326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698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6C516E6-6FB4-4EAE-B3F0-2461E46EF9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2850" y="412750"/>
            <a:ext cx="4686300" cy="603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6525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87CE602-4D65-4BBD-B44F-8585ACC199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8129" y="892667"/>
            <a:ext cx="6475742" cy="5072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253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6E96B82B-7579-4CA9-A006-F20E892D5D6B}"/>
              </a:ext>
            </a:extLst>
          </p:cNvPr>
          <p:cNvGrpSpPr/>
          <p:nvPr/>
        </p:nvGrpSpPr>
        <p:grpSpPr>
          <a:xfrm>
            <a:off x="944880" y="1843950"/>
            <a:ext cx="10302239" cy="3170099"/>
            <a:chOff x="527437" y="1885122"/>
            <a:chExt cx="10302239" cy="3170099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87AE667-778E-4B49-BC05-8ADC593DF14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32913" y="2171790"/>
              <a:ext cx="2596763" cy="2596763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8F28814B-66F1-4CD7-A4BA-F9418633127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7437" y="2429556"/>
              <a:ext cx="1137803" cy="2081231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EB6F618-96CA-4612-B855-AA711A5DF82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85200" y="2229409"/>
              <a:ext cx="1927753" cy="2481525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52FACD3-BE59-466A-884D-964F4FF12A84}"/>
                </a:ext>
              </a:extLst>
            </p:cNvPr>
            <p:cNvSpPr txBox="1"/>
            <p:nvPr/>
          </p:nvSpPr>
          <p:spPr>
            <a:xfrm>
              <a:off x="2094090" y="1885122"/>
              <a:ext cx="1462260" cy="31700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0" b="1" dirty="0"/>
                <a:t>+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318142C-F472-48E6-921D-32D880AC977F}"/>
                </a:ext>
              </a:extLst>
            </p:cNvPr>
            <p:cNvSpPr txBox="1"/>
            <p:nvPr/>
          </p:nvSpPr>
          <p:spPr>
            <a:xfrm>
              <a:off x="6341803" y="1885122"/>
              <a:ext cx="1462260" cy="31700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0" b="1" dirty="0"/>
                <a:t>=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443945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1365DF4-A3B1-471D-BD4B-85AA1548A128}"/>
              </a:ext>
            </a:extLst>
          </p:cNvPr>
          <p:cNvSpPr/>
          <p:nvPr/>
        </p:nvSpPr>
        <p:spPr>
          <a:xfrm>
            <a:off x="10691859" y="-923626"/>
            <a:ext cx="1033670" cy="1057524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B16A789-510D-429A-A220-565780DC03C8}"/>
              </a:ext>
            </a:extLst>
          </p:cNvPr>
          <p:cNvSpPr/>
          <p:nvPr/>
        </p:nvSpPr>
        <p:spPr>
          <a:xfrm>
            <a:off x="10691859" y="260306"/>
            <a:ext cx="1033670" cy="1057524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00C3178-07F4-458C-94A5-4A026C24E08B}"/>
              </a:ext>
            </a:extLst>
          </p:cNvPr>
          <p:cNvSpPr/>
          <p:nvPr/>
        </p:nvSpPr>
        <p:spPr>
          <a:xfrm>
            <a:off x="10691859" y="1444238"/>
            <a:ext cx="1033670" cy="1057524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DE214DB-2D6F-4D67-8EC3-2FA109AFF443}"/>
              </a:ext>
            </a:extLst>
          </p:cNvPr>
          <p:cNvSpPr/>
          <p:nvPr/>
        </p:nvSpPr>
        <p:spPr>
          <a:xfrm>
            <a:off x="10691859" y="2628170"/>
            <a:ext cx="1033670" cy="1057524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59945AE-9A8F-46C9-BD55-FADCACD3344C}"/>
              </a:ext>
            </a:extLst>
          </p:cNvPr>
          <p:cNvSpPr/>
          <p:nvPr/>
        </p:nvSpPr>
        <p:spPr>
          <a:xfrm>
            <a:off x="10691859" y="3812102"/>
            <a:ext cx="1033670" cy="1057524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24BAD-5BF9-4F24-8EA4-434C589E0A4A}"/>
              </a:ext>
            </a:extLst>
          </p:cNvPr>
          <p:cNvSpPr/>
          <p:nvPr/>
        </p:nvSpPr>
        <p:spPr>
          <a:xfrm>
            <a:off x="10691859" y="4996034"/>
            <a:ext cx="1033670" cy="1057524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64BE557-9915-4CFC-AA98-82B3DFB72FF7}"/>
              </a:ext>
            </a:extLst>
          </p:cNvPr>
          <p:cNvSpPr/>
          <p:nvPr/>
        </p:nvSpPr>
        <p:spPr>
          <a:xfrm>
            <a:off x="10691859" y="6179967"/>
            <a:ext cx="1033670" cy="1057524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FDBBD95-4FC9-43C9-BABD-36D2406E6720}"/>
              </a:ext>
            </a:extLst>
          </p:cNvPr>
          <p:cNvSpPr/>
          <p:nvPr/>
        </p:nvSpPr>
        <p:spPr>
          <a:xfrm>
            <a:off x="13032194" y="381662"/>
            <a:ext cx="1033670" cy="1057524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A7DEBFA-23F2-48BF-96A5-1DD0CFD12570}"/>
              </a:ext>
            </a:extLst>
          </p:cNvPr>
          <p:cNvSpPr txBox="1"/>
          <p:nvPr/>
        </p:nvSpPr>
        <p:spPr>
          <a:xfrm>
            <a:off x="10880719" y="57594"/>
            <a:ext cx="65594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b="1" dirty="0"/>
              <a:t>x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2A96878-96B8-4270-9E8F-6257DB234565}"/>
              </a:ext>
            </a:extLst>
          </p:cNvPr>
          <p:cNvSpPr txBox="1"/>
          <p:nvPr/>
        </p:nvSpPr>
        <p:spPr>
          <a:xfrm>
            <a:off x="10880719" y="2362254"/>
            <a:ext cx="67037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b="1" dirty="0"/>
              <a:t>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B7C1404-D5BE-486D-919E-503F42EA77A5}"/>
              </a:ext>
            </a:extLst>
          </p:cNvPr>
          <p:cNvSpPr txBox="1"/>
          <p:nvPr/>
        </p:nvSpPr>
        <p:spPr>
          <a:xfrm>
            <a:off x="10960869" y="1289454"/>
            <a:ext cx="51007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b="1" dirty="0"/>
              <a:t>f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0FB0ECB-C34D-456A-9444-C9589C6AC555}"/>
              </a:ext>
            </a:extLst>
          </p:cNvPr>
          <p:cNvSpPr txBox="1"/>
          <p:nvPr/>
        </p:nvSpPr>
        <p:spPr>
          <a:xfrm>
            <a:off x="143122" y="180704"/>
            <a:ext cx="2571538" cy="107721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6400" dirty="0"/>
              <a:t>x = 123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24A9766-B02B-48B3-B387-C18D7FA51AEE}"/>
              </a:ext>
            </a:extLst>
          </p:cNvPr>
          <p:cNvSpPr txBox="1"/>
          <p:nvPr/>
        </p:nvSpPr>
        <p:spPr>
          <a:xfrm>
            <a:off x="143122" y="5631511"/>
            <a:ext cx="3659976" cy="107721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6400" dirty="0"/>
              <a:t>y = “hello”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4B6F5EA-3BF1-400C-A757-5F5EFA9237D7}"/>
              </a:ext>
            </a:extLst>
          </p:cNvPr>
          <p:cNvSpPr txBox="1"/>
          <p:nvPr/>
        </p:nvSpPr>
        <p:spPr>
          <a:xfrm>
            <a:off x="143122" y="1921223"/>
            <a:ext cx="4945585" cy="304698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6400" dirty="0"/>
              <a:t>f = function() {</a:t>
            </a:r>
          </a:p>
          <a:p>
            <a:r>
              <a:rPr lang="en-US" sz="6400" dirty="0"/>
              <a:t>	…</a:t>
            </a:r>
          </a:p>
          <a:p>
            <a:r>
              <a:rPr lang="en-US" sz="6400" dirty="0"/>
              <a:t>}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5994926-FAE8-4374-8B34-0D6C64801F58}"/>
              </a:ext>
            </a:extLst>
          </p:cNvPr>
          <p:cNvCxnSpPr>
            <a:stCxn id="20" idx="3"/>
            <a:endCxn id="7" idx="1"/>
          </p:cNvCxnSpPr>
          <p:nvPr/>
        </p:nvCxnSpPr>
        <p:spPr>
          <a:xfrm>
            <a:off x="2714660" y="719313"/>
            <a:ext cx="7977199" cy="69755"/>
          </a:xfrm>
          <a:prstGeom prst="straightConnector1">
            <a:avLst/>
          </a:prstGeom>
          <a:ln w="7620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A9C5779-7333-4869-A9A2-D31761E05CA3}"/>
              </a:ext>
            </a:extLst>
          </p:cNvPr>
          <p:cNvCxnSpPr>
            <a:cxnSpLocks/>
            <a:stCxn id="22" idx="3"/>
            <a:endCxn id="8" idx="1"/>
          </p:cNvCxnSpPr>
          <p:nvPr/>
        </p:nvCxnSpPr>
        <p:spPr>
          <a:xfrm flipV="1">
            <a:off x="5088707" y="1973000"/>
            <a:ext cx="5603152" cy="1471717"/>
          </a:xfrm>
          <a:prstGeom prst="straightConnector1">
            <a:avLst/>
          </a:prstGeom>
          <a:ln w="7620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B64E982-E33B-4F4B-98C7-6A37EC334992}"/>
              </a:ext>
            </a:extLst>
          </p:cNvPr>
          <p:cNvCxnSpPr>
            <a:cxnSpLocks/>
            <a:stCxn id="21" idx="3"/>
            <a:endCxn id="9" idx="1"/>
          </p:cNvCxnSpPr>
          <p:nvPr/>
        </p:nvCxnSpPr>
        <p:spPr>
          <a:xfrm flipV="1">
            <a:off x="3803098" y="3156932"/>
            <a:ext cx="6888761" cy="3013188"/>
          </a:xfrm>
          <a:prstGeom prst="straightConnector1">
            <a:avLst/>
          </a:prstGeom>
          <a:ln w="7620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26948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6EC714D-2DEC-4B8E-96D3-4F57C55D5DBF}"/>
              </a:ext>
            </a:extLst>
          </p:cNvPr>
          <p:cNvSpPr txBox="1"/>
          <p:nvPr/>
        </p:nvSpPr>
        <p:spPr>
          <a:xfrm>
            <a:off x="267693" y="1905506"/>
            <a:ext cx="11656614" cy="304698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6400" dirty="0"/>
              <a:t>on(“</a:t>
            </a:r>
            <a:r>
              <a:rPr lang="en-US" sz="6400" dirty="0" err="1"/>
              <a:t>click”,function</a:t>
            </a:r>
            <a:r>
              <a:rPr lang="en-US" sz="6400" dirty="0"/>
              <a:t>(){</a:t>
            </a:r>
          </a:p>
          <a:p>
            <a:r>
              <a:rPr lang="en-US" sz="6400" dirty="0"/>
              <a:t>	… do something …</a:t>
            </a:r>
          </a:p>
          <a:p>
            <a:r>
              <a:rPr lang="en-US" sz="6400" dirty="0"/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24106738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83B6BC1-AA55-47E7-AB97-0492B32AAE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1A39707-353A-4545-9F77-2474538A8086}"/>
              </a:ext>
            </a:extLst>
          </p:cNvPr>
          <p:cNvSpPr txBox="1"/>
          <p:nvPr/>
        </p:nvSpPr>
        <p:spPr>
          <a:xfrm>
            <a:off x="2671638" y="5470497"/>
            <a:ext cx="952036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1" dirty="0">
                <a:ln w="38100">
                  <a:solidFill>
                    <a:schemeClr val="bg1"/>
                  </a:solidFill>
                  <a:prstDash val="solid"/>
                </a:ln>
              </a:rPr>
              <a:t>CALLBACK HELL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FF25E2-9152-4C0D-8C22-C683CA1B561D}"/>
              </a:ext>
            </a:extLst>
          </p:cNvPr>
          <p:cNvSpPr txBox="1"/>
          <p:nvPr/>
        </p:nvSpPr>
        <p:spPr>
          <a:xfrm>
            <a:off x="140472" y="188024"/>
            <a:ext cx="11656614" cy="107721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dirty="0" err="1"/>
              <a:t>doSomething</a:t>
            </a:r>
            <a:r>
              <a:rPr lang="en-US" sz="3200" dirty="0"/>
              <a:t>(function(){</a:t>
            </a:r>
          </a:p>
          <a:p>
            <a:r>
              <a:rPr lang="en-US" sz="3200" dirty="0"/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21166154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936E93B-0A96-4BAC-8D85-74580C361E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6882801-5F7E-4743-A52C-35D01D3FADE1}"/>
              </a:ext>
            </a:extLst>
          </p:cNvPr>
          <p:cNvSpPr txBox="1"/>
          <p:nvPr/>
        </p:nvSpPr>
        <p:spPr>
          <a:xfrm>
            <a:off x="2671638" y="5470497"/>
            <a:ext cx="952036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1" dirty="0">
                <a:ln w="38100">
                  <a:solidFill>
                    <a:schemeClr val="bg1"/>
                  </a:solidFill>
                  <a:prstDash val="solid"/>
                </a:ln>
              </a:rPr>
              <a:t>CALLBACK HELL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10680A-14BD-454E-B9F9-E97F5CF4873F}"/>
              </a:ext>
            </a:extLst>
          </p:cNvPr>
          <p:cNvSpPr txBox="1"/>
          <p:nvPr/>
        </p:nvSpPr>
        <p:spPr>
          <a:xfrm>
            <a:off x="140472" y="188024"/>
            <a:ext cx="11656614" cy="747897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dirty="0" err="1"/>
              <a:t>doSomething</a:t>
            </a:r>
            <a:r>
              <a:rPr lang="en-US" sz="3200" dirty="0"/>
              <a:t>(function(){</a:t>
            </a:r>
          </a:p>
          <a:p>
            <a:r>
              <a:rPr lang="en-US" sz="3200" dirty="0"/>
              <a:t>	</a:t>
            </a:r>
            <a:r>
              <a:rPr lang="en-US" sz="3200" dirty="0" err="1"/>
              <a:t>andThis</a:t>
            </a:r>
            <a:r>
              <a:rPr lang="en-US" sz="3200" dirty="0"/>
              <a:t>(function(){</a:t>
            </a:r>
          </a:p>
          <a:p>
            <a:r>
              <a:rPr lang="en-US" sz="3200" dirty="0"/>
              <a:t>		</a:t>
            </a:r>
            <a:r>
              <a:rPr lang="en-US" sz="3200" dirty="0" err="1"/>
              <a:t>andDontForgetThis</a:t>
            </a:r>
            <a:r>
              <a:rPr lang="en-US" sz="3200" dirty="0"/>
              <a:t>(function(){</a:t>
            </a:r>
          </a:p>
          <a:p>
            <a:r>
              <a:rPr lang="en-US" sz="3200" dirty="0"/>
              <a:t>			</a:t>
            </a:r>
            <a:r>
              <a:rPr lang="en-US" sz="3200" dirty="0" err="1"/>
              <a:t>andTomWantedThis</a:t>
            </a:r>
            <a:r>
              <a:rPr lang="en-US" sz="3200" dirty="0"/>
              <a:t>(function(){</a:t>
            </a:r>
          </a:p>
          <a:p>
            <a:r>
              <a:rPr lang="en-US" sz="3200" dirty="0"/>
              <a:t>				</a:t>
            </a:r>
            <a:r>
              <a:rPr lang="en-US" sz="3200" dirty="0" err="1"/>
              <a:t>gottaMakeItSecure</a:t>
            </a:r>
            <a:r>
              <a:rPr lang="en-US" sz="3200" dirty="0"/>
              <a:t>(function(){</a:t>
            </a:r>
          </a:p>
          <a:p>
            <a:r>
              <a:rPr lang="en-US" sz="3200" dirty="0"/>
              <a:t>					</a:t>
            </a:r>
            <a:r>
              <a:rPr lang="en-US" sz="3200" dirty="0" err="1"/>
              <a:t>butMarketingNeedsItThisWay</a:t>
            </a:r>
            <a:r>
              <a:rPr lang="en-US" sz="3200" dirty="0"/>
              <a:t>(function(){</a:t>
            </a:r>
          </a:p>
          <a:p>
            <a:r>
              <a:rPr lang="en-US" sz="3200" dirty="0"/>
              <a:t>						</a:t>
            </a:r>
            <a:r>
              <a:rPr lang="en-US" sz="3200" dirty="0" err="1"/>
              <a:t>turnItGreen</a:t>
            </a:r>
            <a:r>
              <a:rPr lang="en-US" sz="3200" dirty="0"/>
              <a:t>(function(){</a:t>
            </a:r>
          </a:p>
          <a:p>
            <a:r>
              <a:rPr lang="en-US" sz="3200" dirty="0"/>
              <a:t>							console.log(“Umm….”);</a:t>
            </a:r>
          </a:p>
          <a:p>
            <a:r>
              <a:rPr lang="en-US" sz="3200" dirty="0"/>
              <a:t>						});</a:t>
            </a:r>
          </a:p>
          <a:p>
            <a:r>
              <a:rPr lang="en-US" sz="3200" dirty="0"/>
              <a:t>					});</a:t>
            </a:r>
          </a:p>
          <a:p>
            <a:r>
              <a:rPr lang="en-US" sz="3200" dirty="0"/>
              <a:t>				});</a:t>
            </a:r>
          </a:p>
          <a:p>
            <a:r>
              <a:rPr lang="en-US" sz="3200" dirty="0"/>
              <a:t>			});</a:t>
            </a:r>
          </a:p>
          <a:p>
            <a:r>
              <a:rPr lang="en-US" sz="3200" dirty="0"/>
              <a:t>		});</a:t>
            </a:r>
          </a:p>
          <a:p>
            <a:r>
              <a:rPr lang="en-US" sz="3200" dirty="0"/>
              <a:t>	});</a:t>
            </a:r>
          </a:p>
          <a:p>
            <a:r>
              <a:rPr lang="en-US" sz="3200" dirty="0"/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24168915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B040CEE-B792-4841-8D6F-FD76895411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732" y="1905506"/>
            <a:ext cx="3046988" cy="304698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C6E0BA3-2674-439B-845F-5EE5464AC8D3}"/>
              </a:ext>
            </a:extLst>
          </p:cNvPr>
          <p:cNvSpPr txBox="1"/>
          <p:nvPr/>
        </p:nvSpPr>
        <p:spPr>
          <a:xfrm>
            <a:off x="3562184" y="1905506"/>
            <a:ext cx="8362123" cy="304698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6400" dirty="0"/>
              <a:t>A Promise represents an operation to be completed in the future.</a:t>
            </a:r>
          </a:p>
        </p:txBody>
      </p:sp>
    </p:spTree>
    <p:extLst>
      <p:ext uri="{BB962C8B-B14F-4D97-AF65-F5344CB8AC3E}">
        <p14:creationId xmlns:p14="http://schemas.microsoft.com/office/powerpoint/2010/main" val="9239396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mage result for &quot;promise/a+&quot;">
            <a:extLst>
              <a:ext uri="{FF2B5EF4-FFF2-40B4-BE49-F238E27FC236}">
                <a16:creationId xmlns:a16="http://schemas.microsoft.com/office/drawing/2014/main" id="{C677574C-0A33-485C-88CC-3B47B43CEF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564" y="2454882"/>
            <a:ext cx="11500871" cy="1948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40233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3A2A68-1256-4149-BEB1-6799D6C45A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795" y="597309"/>
            <a:ext cx="3458261" cy="5663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9564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B8C5583-C1C8-4F77-83AB-25EF45EBB8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2954" y="1765231"/>
            <a:ext cx="7986091" cy="3327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1091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4244FCC-D1AB-4A60-8E64-C34C63AFDD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006F9E5-237A-4B1B-B5D7-AF7FB3AB1AB0}"/>
              </a:ext>
            </a:extLst>
          </p:cNvPr>
          <p:cNvSpPr txBox="1"/>
          <p:nvPr/>
        </p:nvSpPr>
        <p:spPr>
          <a:xfrm>
            <a:off x="1733384" y="3811012"/>
            <a:ext cx="952036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1" dirty="0">
                <a:ln w="38100">
                  <a:solidFill>
                    <a:schemeClr val="bg1"/>
                  </a:solidFill>
                  <a:prstDash val="solid"/>
                </a:ln>
              </a:rPr>
              <a:t>PROMISE PURGATORY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0220A8-7ACE-47FB-9847-3EFB382FD9ED}"/>
              </a:ext>
            </a:extLst>
          </p:cNvPr>
          <p:cNvSpPr txBox="1"/>
          <p:nvPr/>
        </p:nvSpPr>
        <p:spPr>
          <a:xfrm>
            <a:off x="11138737" y="5120639"/>
            <a:ext cx="1088760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0" dirty="0"/>
              <a:t>™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E650ED-3980-4E93-9B69-B9D84E98B2DE}"/>
              </a:ext>
            </a:extLst>
          </p:cNvPr>
          <p:cNvSpPr txBox="1"/>
          <p:nvPr/>
        </p:nvSpPr>
        <p:spPr>
          <a:xfrm>
            <a:off x="140472" y="188024"/>
            <a:ext cx="11656614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dirty="0" err="1"/>
              <a:t>doSomething</a:t>
            </a:r>
            <a:r>
              <a:rPr lang="en-US" sz="3200" dirty="0"/>
              <a:t>()</a:t>
            </a:r>
          </a:p>
          <a:p>
            <a:r>
              <a:rPr lang="en-US" sz="3200" dirty="0"/>
              <a:t>	.then(function(){</a:t>
            </a:r>
          </a:p>
          <a:p>
            <a:r>
              <a:rPr lang="en-US" sz="3200" dirty="0"/>
              <a:t>	});</a:t>
            </a:r>
          </a:p>
        </p:txBody>
      </p:sp>
    </p:spTree>
    <p:extLst>
      <p:ext uri="{BB962C8B-B14F-4D97-AF65-F5344CB8AC3E}">
        <p14:creationId xmlns:p14="http://schemas.microsoft.com/office/powerpoint/2010/main" val="15632222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4244FCC-D1AB-4A60-8E64-C34C63AFDD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006F9E5-237A-4B1B-B5D7-AF7FB3AB1AB0}"/>
              </a:ext>
            </a:extLst>
          </p:cNvPr>
          <p:cNvSpPr txBox="1"/>
          <p:nvPr/>
        </p:nvSpPr>
        <p:spPr>
          <a:xfrm>
            <a:off x="1733384" y="3811012"/>
            <a:ext cx="952036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1" dirty="0">
                <a:ln w="38100">
                  <a:solidFill>
                    <a:schemeClr val="bg1"/>
                  </a:solidFill>
                  <a:prstDash val="solid"/>
                </a:ln>
              </a:rPr>
              <a:t>PROMISE PURGATORY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0220A8-7ACE-47FB-9847-3EFB382FD9ED}"/>
              </a:ext>
            </a:extLst>
          </p:cNvPr>
          <p:cNvSpPr txBox="1"/>
          <p:nvPr/>
        </p:nvSpPr>
        <p:spPr>
          <a:xfrm>
            <a:off x="11138737" y="5120639"/>
            <a:ext cx="1088760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0" dirty="0"/>
              <a:t>™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E650ED-3980-4E93-9B69-B9D84E98B2DE}"/>
              </a:ext>
            </a:extLst>
          </p:cNvPr>
          <p:cNvSpPr txBox="1"/>
          <p:nvPr/>
        </p:nvSpPr>
        <p:spPr>
          <a:xfrm>
            <a:off x="140472" y="188024"/>
            <a:ext cx="11656614" cy="747897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dirty="0" err="1"/>
              <a:t>doSomething</a:t>
            </a:r>
            <a:r>
              <a:rPr lang="en-US" sz="3200" dirty="0"/>
              <a:t>()</a:t>
            </a:r>
          </a:p>
          <a:p>
            <a:r>
              <a:rPr lang="en-US" sz="3200" dirty="0"/>
              <a:t>	.then(function(){</a:t>
            </a:r>
          </a:p>
          <a:p>
            <a:r>
              <a:rPr lang="en-US" sz="3200" dirty="0"/>
              <a:t>	})</a:t>
            </a:r>
          </a:p>
          <a:p>
            <a:r>
              <a:rPr lang="en-US" sz="3200" dirty="0"/>
              <a:t>	.then(function(){</a:t>
            </a:r>
          </a:p>
          <a:p>
            <a:r>
              <a:rPr lang="en-US" sz="3200" dirty="0"/>
              <a:t>	})</a:t>
            </a:r>
          </a:p>
          <a:p>
            <a:r>
              <a:rPr lang="en-US" sz="3200" dirty="0"/>
              <a:t>	.then(function(){</a:t>
            </a:r>
          </a:p>
          <a:p>
            <a:r>
              <a:rPr lang="en-US" sz="3200" dirty="0"/>
              <a:t>	})</a:t>
            </a:r>
          </a:p>
          <a:p>
            <a:r>
              <a:rPr lang="en-US" sz="3200" dirty="0"/>
              <a:t>	.then(function(){</a:t>
            </a:r>
          </a:p>
          <a:p>
            <a:r>
              <a:rPr lang="en-US" sz="3200" dirty="0"/>
              <a:t>	})</a:t>
            </a:r>
          </a:p>
          <a:p>
            <a:r>
              <a:rPr lang="en-US" sz="3200" dirty="0"/>
              <a:t>	.then(function(){</a:t>
            </a:r>
          </a:p>
          <a:p>
            <a:r>
              <a:rPr lang="en-US" sz="3200" dirty="0"/>
              <a:t>	})</a:t>
            </a:r>
          </a:p>
          <a:p>
            <a:r>
              <a:rPr lang="en-US" sz="3200" dirty="0"/>
              <a:t>	.then(function(){</a:t>
            </a:r>
          </a:p>
          <a:p>
            <a:r>
              <a:rPr lang="en-US" sz="3200" dirty="0"/>
              <a:t>	})</a:t>
            </a:r>
          </a:p>
          <a:p>
            <a:r>
              <a:rPr lang="en-US" sz="3200" dirty="0"/>
              <a:t>	.then(function(){	</a:t>
            </a:r>
          </a:p>
          <a:p>
            <a:r>
              <a:rPr lang="en-US" sz="3200" dirty="0"/>
              <a:t>	});</a:t>
            </a:r>
          </a:p>
        </p:txBody>
      </p:sp>
    </p:spTree>
    <p:extLst>
      <p:ext uri="{BB962C8B-B14F-4D97-AF65-F5344CB8AC3E}">
        <p14:creationId xmlns:p14="http://schemas.microsoft.com/office/powerpoint/2010/main" val="29840606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83EA431-F17A-4566-A715-861B5AD04CAA}"/>
              </a:ext>
            </a:extLst>
          </p:cNvPr>
          <p:cNvSpPr txBox="1"/>
          <p:nvPr/>
        </p:nvSpPr>
        <p:spPr>
          <a:xfrm>
            <a:off x="701040" y="2451536"/>
            <a:ext cx="10789919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0" dirty="0">
                <a:latin typeface="Impact" panose="020B0806030902050204" pitchFamily="34" charset="0"/>
              </a:rPr>
              <a:t>async/await</a:t>
            </a:r>
          </a:p>
        </p:txBody>
      </p:sp>
    </p:spTree>
    <p:extLst>
      <p:ext uri="{BB962C8B-B14F-4D97-AF65-F5344CB8AC3E}">
        <p14:creationId xmlns:p14="http://schemas.microsoft.com/office/powerpoint/2010/main" val="25702113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4A7C870-8987-45EE-8F81-8BF30F6532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5649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1DFBD04-BCF5-425B-85C9-3E04887E7888}"/>
              </a:ext>
            </a:extLst>
          </p:cNvPr>
          <p:cNvSpPr txBox="1"/>
          <p:nvPr/>
        </p:nvSpPr>
        <p:spPr>
          <a:xfrm>
            <a:off x="701040" y="2451536"/>
            <a:ext cx="10789919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0" dirty="0">
                <a:latin typeface="Impact" panose="020B0806030902050204" pitchFamily="34" charset="0"/>
              </a:rPr>
              <a:t>commercial</a:t>
            </a:r>
          </a:p>
        </p:txBody>
      </p:sp>
    </p:spTree>
    <p:extLst>
      <p:ext uri="{BB962C8B-B14F-4D97-AF65-F5344CB8AC3E}">
        <p14:creationId xmlns:p14="http://schemas.microsoft.com/office/powerpoint/2010/main" val="5822209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E31B13C-5297-4E3E-AF66-5472C1614C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668" y="926624"/>
            <a:ext cx="11465022" cy="5004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1840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5BCAE8B-57DE-403C-AE94-0723CE9BE7D2}"/>
              </a:ext>
            </a:extLst>
          </p:cNvPr>
          <p:cNvSpPr txBox="1"/>
          <p:nvPr/>
        </p:nvSpPr>
        <p:spPr>
          <a:xfrm>
            <a:off x="722643" y="2397948"/>
            <a:ext cx="1074671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400" dirty="0">
                <a:solidFill>
                  <a:srgbClr val="00B0F0"/>
                </a:solidFill>
              </a:rPr>
              <a:t>github.com/</a:t>
            </a:r>
            <a:r>
              <a:rPr lang="en-US" sz="6400" dirty="0" err="1">
                <a:solidFill>
                  <a:srgbClr val="00B0F0"/>
                </a:solidFill>
              </a:rPr>
              <a:t>awesomeeng</a:t>
            </a:r>
            <a:endParaRPr lang="en-US" sz="6400" dirty="0">
              <a:solidFill>
                <a:srgbClr val="00B0F0"/>
              </a:solidFill>
            </a:endParaRPr>
          </a:p>
          <a:p>
            <a:pPr algn="ctr"/>
            <a:r>
              <a:rPr lang="en-US" sz="6400" dirty="0">
                <a:solidFill>
                  <a:srgbClr val="00B0F0"/>
                </a:solidFill>
              </a:rPr>
              <a:t>npmjs.com/org/</a:t>
            </a:r>
            <a:r>
              <a:rPr lang="en-US" sz="6400" dirty="0" err="1">
                <a:solidFill>
                  <a:srgbClr val="00B0F0"/>
                </a:solidFill>
              </a:rPr>
              <a:t>awesomeeng</a:t>
            </a:r>
            <a:endParaRPr lang="en-US" sz="64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55430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1F7905-BD51-42D8-B907-932E4E0ADA4D}"/>
              </a:ext>
            </a:extLst>
          </p:cNvPr>
          <p:cNvSpPr txBox="1"/>
          <p:nvPr/>
        </p:nvSpPr>
        <p:spPr>
          <a:xfrm>
            <a:off x="701040" y="2451536"/>
            <a:ext cx="10789919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0" dirty="0">
                <a:latin typeface="Impact" panose="020B0806030902050204" pitchFamily="34" charset="0"/>
              </a:rPr>
              <a:t>async/await</a:t>
            </a:r>
          </a:p>
        </p:txBody>
      </p:sp>
    </p:spTree>
    <p:extLst>
      <p:ext uri="{BB962C8B-B14F-4D97-AF65-F5344CB8AC3E}">
        <p14:creationId xmlns:p14="http://schemas.microsoft.com/office/powerpoint/2010/main" val="36773785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FB141DB-92DC-4D9D-BF39-013BF3439C56}"/>
              </a:ext>
            </a:extLst>
          </p:cNvPr>
          <p:cNvSpPr txBox="1"/>
          <p:nvPr/>
        </p:nvSpPr>
        <p:spPr>
          <a:xfrm>
            <a:off x="140472" y="188024"/>
            <a:ext cx="11656614" cy="255454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FF00"/>
                </a:solidFill>
              </a:rPr>
              <a:t>async</a:t>
            </a:r>
            <a:r>
              <a:rPr lang="en-US" sz="3200" dirty="0"/>
              <a:t> function HelloWorld() {</a:t>
            </a:r>
          </a:p>
          <a:p>
            <a:r>
              <a:rPr lang="en-US" sz="3200" dirty="0"/>
              <a:t>	console.log("hello");</a:t>
            </a:r>
          </a:p>
          <a:p>
            <a:r>
              <a:rPr lang="en-US" sz="3200" dirty="0"/>
              <a:t>	</a:t>
            </a:r>
            <a:r>
              <a:rPr lang="en-US" sz="3200" b="1" dirty="0">
                <a:solidFill>
                  <a:srgbClr val="FFFF00"/>
                </a:solidFill>
              </a:rPr>
              <a:t>await</a:t>
            </a:r>
            <a:r>
              <a:rPr lang="en-US" sz="3200" dirty="0"/>
              <a:t> sleep(1000);</a:t>
            </a:r>
          </a:p>
          <a:p>
            <a:r>
              <a:rPr lang="en-US" sz="3200" dirty="0"/>
              <a:t>	console.log("world");</a:t>
            </a:r>
          </a:p>
          <a:p>
            <a:r>
              <a:rPr lang="en-US" sz="3200" dirty="0"/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42054951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3A2A68-1256-4149-BEB1-6799D6C45A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795" y="599891"/>
            <a:ext cx="3458261" cy="565822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94D6724-E49A-4D21-927E-BAD3BB81CD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0902" y="599891"/>
            <a:ext cx="3394229" cy="565822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D220A3E-D8F3-4151-9C90-160EAC62C007}"/>
              </a:ext>
            </a:extLst>
          </p:cNvPr>
          <p:cNvSpPr/>
          <p:nvPr/>
        </p:nvSpPr>
        <p:spPr>
          <a:xfrm>
            <a:off x="296426" y="487345"/>
            <a:ext cx="3818374" cy="5983793"/>
          </a:xfrm>
          <a:prstGeom prst="rect">
            <a:avLst/>
          </a:prstGeom>
          <a:solidFill>
            <a:schemeClr val="bg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8264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FB141DB-92DC-4D9D-BF39-013BF3439C56}"/>
              </a:ext>
            </a:extLst>
          </p:cNvPr>
          <p:cNvSpPr txBox="1"/>
          <p:nvPr/>
        </p:nvSpPr>
        <p:spPr>
          <a:xfrm>
            <a:off x="140472" y="188024"/>
            <a:ext cx="11656614" cy="255454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FF00"/>
                </a:solidFill>
              </a:rPr>
              <a:t>async</a:t>
            </a:r>
            <a:r>
              <a:rPr lang="en-US" sz="3200" dirty="0"/>
              <a:t> function HelloWorld() {</a:t>
            </a:r>
          </a:p>
          <a:p>
            <a:r>
              <a:rPr lang="en-US" sz="3200" dirty="0"/>
              <a:t>	console.log("hello");</a:t>
            </a:r>
          </a:p>
          <a:p>
            <a:r>
              <a:rPr lang="en-US" sz="3200" dirty="0"/>
              <a:t>	</a:t>
            </a:r>
            <a:r>
              <a:rPr lang="en-US" sz="3200" b="1" dirty="0">
                <a:solidFill>
                  <a:srgbClr val="FFFF00"/>
                </a:solidFill>
              </a:rPr>
              <a:t>await</a:t>
            </a:r>
            <a:r>
              <a:rPr lang="en-US" sz="3200" dirty="0"/>
              <a:t> sleep(1000);</a:t>
            </a:r>
          </a:p>
          <a:p>
            <a:r>
              <a:rPr lang="en-US" sz="3200" dirty="0"/>
              <a:t>	console.log("world");</a:t>
            </a:r>
          </a:p>
          <a:p>
            <a:r>
              <a:rPr lang="en-US" sz="3200" dirty="0"/>
              <a:t>};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4327E7-02AA-4CA8-9A12-D513E1791EE2}"/>
              </a:ext>
            </a:extLst>
          </p:cNvPr>
          <p:cNvSpPr txBox="1"/>
          <p:nvPr/>
        </p:nvSpPr>
        <p:spPr>
          <a:xfrm>
            <a:off x="1976340" y="-6633954"/>
            <a:ext cx="7984878" cy="18558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00" dirty="0">
                <a:solidFill>
                  <a:srgbClr val="00B050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972833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FB141DB-92DC-4D9D-BF39-013BF3439C56}"/>
              </a:ext>
            </a:extLst>
          </p:cNvPr>
          <p:cNvSpPr txBox="1"/>
          <p:nvPr/>
        </p:nvSpPr>
        <p:spPr>
          <a:xfrm>
            <a:off x="140472" y="188024"/>
            <a:ext cx="11656614" cy="255454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FF00"/>
                </a:solidFill>
              </a:rPr>
              <a:t>async</a:t>
            </a:r>
            <a:r>
              <a:rPr lang="en-US" sz="3200" dirty="0"/>
              <a:t> function HelloWorld() {</a:t>
            </a:r>
          </a:p>
          <a:p>
            <a:r>
              <a:rPr lang="en-US" sz="3200" dirty="0"/>
              <a:t>	console.log("hello");</a:t>
            </a:r>
          </a:p>
          <a:p>
            <a:r>
              <a:rPr lang="en-US" sz="3200" dirty="0"/>
              <a:t>	</a:t>
            </a:r>
            <a:r>
              <a:rPr lang="en-US" sz="3200" b="1" dirty="0">
                <a:solidFill>
                  <a:srgbClr val="FFFF00"/>
                </a:solidFill>
              </a:rPr>
              <a:t>await</a:t>
            </a:r>
            <a:r>
              <a:rPr lang="en-US" sz="3200" dirty="0"/>
              <a:t> sleep(1000);</a:t>
            </a:r>
          </a:p>
          <a:p>
            <a:r>
              <a:rPr lang="en-US" sz="3200" dirty="0"/>
              <a:t>	console.log("world");</a:t>
            </a:r>
          </a:p>
          <a:p>
            <a:r>
              <a:rPr lang="en-US" sz="3200" dirty="0"/>
              <a:t>};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4327E7-02AA-4CA8-9A12-D513E1791EE2}"/>
              </a:ext>
            </a:extLst>
          </p:cNvPr>
          <p:cNvSpPr txBox="1"/>
          <p:nvPr/>
        </p:nvSpPr>
        <p:spPr>
          <a:xfrm>
            <a:off x="1976340" y="-6633954"/>
            <a:ext cx="7984878" cy="18558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00" dirty="0">
                <a:solidFill>
                  <a:srgbClr val="00B050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454868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FB141DB-92DC-4D9D-BF39-013BF3439C56}"/>
              </a:ext>
            </a:extLst>
          </p:cNvPr>
          <p:cNvSpPr txBox="1"/>
          <p:nvPr/>
        </p:nvSpPr>
        <p:spPr>
          <a:xfrm>
            <a:off x="140472" y="188024"/>
            <a:ext cx="11656614" cy="255454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FF00"/>
                </a:solidFill>
              </a:rPr>
              <a:t>async</a:t>
            </a:r>
            <a:r>
              <a:rPr lang="en-US" sz="3200" dirty="0"/>
              <a:t> function HelloWorld() {</a:t>
            </a:r>
          </a:p>
          <a:p>
            <a:r>
              <a:rPr lang="en-US" sz="3200" dirty="0"/>
              <a:t>	console.log("hello");</a:t>
            </a:r>
          </a:p>
          <a:p>
            <a:r>
              <a:rPr lang="en-US" sz="3200" dirty="0"/>
              <a:t>	</a:t>
            </a:r>
            <a:r>
              <a:rPr lang="en-US" sz="3200" b="1" dirty="0">
                <a:solidFill>
                  <a:srgbClr val="FFFF00"/>
                </a:solidFill>
              </a:rPr>
              <a:t>await</a:t>
            </a:r>
            <a:r>
              <a:rPr lang="en-US" sz="3200" dirty="0"/>
              <a:t> sleep(1000);</a:t>
            </a:r>
          </a:p>
          <a:p>
            <a:r>
              <a:rPr lang="en-US" sz="3200" dirty="0"/>
              <a:t>	console.log("world");</a:t>
            </a:r>
          </a:p>
          <a:p>
            <a:r>
              <a:rPr lang="en-US" sz="3200" dirty="0"/>
              <a:t>};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4327E7-02AA-4CA8-9A12-D513E1791EE2}"/>
              </a:ext>
            </a:extLst>
          </p:cNvPr>
          <p:cNvSpPr txBox="1"/>
          <p:nvPr/>
        </p:nvSpPr>
        <p:spPr>
          <a:xfrm>
            <a:off x="1976340" y="-6633954"/>
            <a:ext cx="7984878" cy="18558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00" dirty="0">
                <a:solidFill>
                  <a:srgbClr val="00B050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4066191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FB141DB-92DC-4D9D-BF39-013BF3439C56}"/>
              </a:ext>
            </a:extLst>
          </p:cNvPr>
          <p:cNvSpPr txBox="1"/>
          <p:nvPr/>
        </p:nvSpPr>
        <p:spPr>
          <a:xfrm>
            <a:off x="140472" y="188024"/>
            <a:ext cx="11656614" cy="255454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FF00"/>
                </a:solidFill>
              </a:rPr>
              <a:t>async</a:t>
            </a:r>
            <a:r>
              <a:rPr lang="en-US" sz="3200" dirty="0"/>
              <a:t> function HelloWorld() {</a:t>
            </a:r>
          </a:p>
          <a:p>
            <a:r>
              <a:rPr lang="en-US" sz="3200" dirty="0"/>
              <a:t>	console.log("hello");</a:t>
            </a:r>
          </a:p>
          <a:p>
            <a:r>
              <a:rPr lang="en-US" sz="3200" dirty="0"/>
              <a:t>	</a:t>
            </a:r>
            <a:r>
              <a:rPr lang="en-US" sz="3200" b="1" dirty="0">
                <a:solidFill>
                  <a:srgbClr val="FFFF00"/>
                </a:solidFill>
              </a:rPr>
              <a:t>await</a:t>
            </a:r>
            <a:r>
              <a:rPr lang="en-US" sz="3200" dirty="0"/>
              <a:t> sleep(1000);</a:t>
            </a:r>
          </a:p>
          <a:p>
            <a:r>
              <a:rPr lang="en-US" sz="3200" dirty="0"/>
              <a:t>	console.log("world");</a:t>
            </a:r>
          </a:p>
          <a:p>
            <a:r>
              <a:rPr lang="en-US" sz="3200" dirty="0"/>
              <a:t>};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4327E7-02AA-4CA8-9A12-D513E1791EE2}"/>
              </a:ext>
            </a:extLst>
          </p:cNvPr>
          <p:cNvSpPr txBox="1"/>
          <p:nvPr/>
        </p:nvSpPr>
        <p:spPr>
          <a:xfrm>
            <a:off x="1976340" y="-6633954"/>
            <a:ext cx="7984878" cy="18558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00" dirty="0">
                <a:solidFill>
                  <a:srgbClr val="00B050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941883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2FB6E88-E4FD-4C71-BFB8-696AAEE9D6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2440367" y="-1993982"/>
            <a:ext cx="14982395" cy="10312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6670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F4BB62C-97B0-4E18-AD82-F4328D3C2581}"/>
              </a:ext>
            </a:extLst>
          </p:cNvPr>
          <p:cNvSpPr txBox="1"/>
          <p:nvPr/>
        </p:nvSpPr>
        <p:spPr>
          <a:xfrm>
            <a:off x="0" y="0"/>
            <a:ext cx="7670274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B0F0"/>
                </a:solidFill>
              </a:rPr>
              <a:t>BASIC EXAMPLE</a:t>
            </a:r>
            <a:endParaRPr lang="en-US" sz="32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11638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F4BB62C-97B0-4E18-AD82-F4328D3C2581}"/>
              </a:ext>
            </a:extLst>
          </p:cNvPr>
          <p:cNvSpPr txBox="1"/>
          <p:nvPr/>
        </p:nvSpPr>
        <p:spPr>
          <a:xfrm>
            <a:off x="0" y="0"/>
            <a:ext cx="7670274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B0F0"/>
                </a:solidFill>
              </a:rPr>
              <a:t>BASIC EXAMPLE</a:t>
            </a:r>
            <a:endParaRPr lang="en-US" sz="3200" dirty="0">
              <a:solidFill>
                <a:srgbClr val="00B0F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C59F6E-8FAD-4BC5-8EA4-5F61A9269995}"/>
              </a:ext>
            </a:extLst>
          </p:cNvPr>
          <p:cNvSpPr txBox="1"/>
          <p:nvPr/>
        </p:nvSpPr>
        <p:spPr>
          <a:xfrm>
            <a:off x="-1" y="771832"/>
            <a:ext cx="8093915" cy="206210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C000"/>
                </a:solidFill>
              </a:rPr>
              <a:t>Sleep</a:t>
            </a:r>
            <a:r>
              <a:rPr lang="en-US" sz="3200" b="1" dirty="0"/>
              <a:t> =&gt; </a:t>
            </a:r>
          </a:p>
          <a:p>
            <a:r>
              <a:rPr lang="en-US" sz="3200" b="1" dirty="0"/>
              <a:t>	wait for n milliseconds</a:t>
            </a:r>
          </a:p>
          <a:p>
            <a:r>
              <a:rPr lang="en-US" sz="3200" b="1" dirty="0"/>
              <a:t>	return</a:t>
            </a:r>
          </a:p>
          <a:p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23106624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F4BB62C-97B0-4E18-AD82-F4328D3C2581}"/>
              </a:ext>
            </a:extLst>
          </p:cNvPr>
          <p:cNvSpPr txBox="1"/>
          <p:nvPr/>
        </p:nvSpPr>
        <p:spPr>
          <a:xfrm>
            <a:off x="0" y="0"/>
            <a:ext cx="7670274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B0F0"/>
                </a:solidFill>
              </a:rPr>
              <a:t>BASIC EXAMPLE</a:t>
            </a:r>
            <a:endParaRPr lang="en-US" sz="3200" dirty="0">
              <a:solidFill>
                <a:srgbClr val="00B0F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C59F6E-8FAD-4BC5-8EA4-5F61A9269995}"/>
              </a:ext>
            </a:extLst>
          </p:cNvPr>
          <p:cNvSpPr txBox="1"/>
          <p:nvPr/>
        </p:nvSpPr>
        <p:spPr>
          <a:xfrm>
            <a:off x="-1" y="771832"/>
            <a:ext cx="8093915" cy="403187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FF00"/>
                </a:solidFill>
              </a:rPr>
              <a:t>Sleep</a:t>
            </a:r>
            <a:r>
              <a:rPr lang="en-US" sz="3200" b="1" dirty="0"/>
              <a:t> =&gt; </a:t>
            </a:r>
          </a:p>
          <a:p>
            <a:r>
              <a:rPr lang="en-US" sz="3200" b="1" dirty="0"/>
              <a:t>	wait for n milliseconds</a:t>
            </a:r>
          </a:p>
          <a:p>
            <a:r>
              <a:rPr lang="en-US" sz="3200" b="1" dirty="0"/>
              <a:t>	return</a:t>
            </a:r>
          </a:p>
          <a:p>
            <a:endParaRPr lang="en-US" sz="3200" b="1" dirty="0"/>
          </a:p>
          <a:p>
            <a:r>
              <a:rPr lang="en-US" sz="3200" b="1" dirty="0">
                <a:solidFill>
                  <a:srgbClr val="FFFF00"/>
                </a:solidFill>
              </a:rPr>
              <a:t>HelloWorld</a:t>
            </a:r>
            <a:r>
              <a:rPr lang="en-US" sz="3200" b="1" dirty="0"/>
              <a:t> =&gt;</a:t>
            </a:r>
          </a:p>
          <a:p>
            <a:r>
              <a:rPr lang="en-US" sz="3200" b="1" dirty="0"/>
              <a:t>	print “hello”</a:t>
            </a:r>
          </a:p>
          <a:p>
            <a:r>
              <a:rPr lang="en-US" sz="3200" b="1" dirty="0"/>
              <a:t>	sleep 1000ms</a:t>
            </a:r>
          </a:p>
          <a:p>
            <a:r>
              <a:rPr lang="en-US" sz="3200" b="1" dirty="0"/>
              <a:t>	print “world”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28056962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BF3EE16-2CA8-44C1-90AC-5060A792709F}"/>
              </a:ext>
            </a:extLst>
          </p:cNvPr>
          <p:cNvSpPr txBox="1"/>
          <p:nvPr/>
        </p:nvSpPr>
        <p:spPr>
          <a:xfrm>
            <a:off x="100289" y="1137820"/>
            <a:ext cx="3881775" cy="5611043"/>
          </a:xfrm>
          <a:prstGeom prst="rect">
            <a:avLst/>
          </a:prstGeom>
          <a:noFill/>
          <a:ln>
            <a:solidFill>
              <a:schemeClr val="tx1">
                <a:lumMod val="50000"/>
              </a:schemeClr>
            </a:solidFill>
          </a:ln>
        </p:spPr>
        <p:txBody>
          <a:bodyPr wrap="square" rtlCol="0">
            <a:noAutofit/>
          </a:bodyPr>
          <a:lstStyle/>
          <a:p>
            <a:r>
              <a:rPr lang="en-US" sz="2000" b="1" dirty="0"/>
              <a:t>function </a:t>
            </a:r>
            <a:r>
              <a:rPr lang="en-US" sz="2000" b="1" dirty="0">
                <a:solidFill>
                  <a:srgbClr val="FFFF00"/>
                </a:solidFill>
              </a:rPr>
              <a:t>sleep</a:t>
            </a:r>
            <a:r>
              <a:rPr lang="en-US" sz="2000" b="1" dirty="0"/>
              <a:t>(</a:t>
            </a:r>
            <a:r>
              <a:rPr lang="en-US" sz="2000" b="1" dirty="0" err="1"/>
              <a:t>ms,done</a:t>
            </a:r>
            <a:r>
              <a:rPr lang="en-US" sz="2000" b="1" dirty="0"/>
              <a:t>) {</a:t>
            </a:r>
          </a:p>
          <a:p>
            <a:r>
              <a:rPr lang="en-US" sz="2000" b="1" dirty="0"/>
              <a:t>	</a:t>
            </a:r>
            <a:r>
              <a:rPr lang="en-US" sz="2000" b="1" dirty="0" err="1"/>
              <a:t>setTimeout</a:t>
            </a:r>
            <a:r>
              <a:rPr lang="en-US" sz="2000" b="1" dirty="0"/>
              <a:t>(()=&gt;{</a:t>
            </a:r>
          </a:p>
          <a:p>
            <a:r>
              <a:rPr lang="en-US" sz="2000" b="1" dirty="0"/>
              <a:t>		done();</a:t>
            </a:r>
          </a:p>
          <a:p>
            <a:r>
              <a:rPr lang="en-US" sz="2000" b="1" dirty="0"/>
              <a:t>	}, </a:t>
            </a:r>
            <a:r>
              <a:rPr lang="en-US" sz="2000" b="1" dirty="0" err="1"/>
              <a:t>ms</a:t>
            </a:r>
            <a:r>
              <a:rPr lang="en-US" sz="2000" b="1" dirty="0"/>
              <a:t>);</a:t>
            </a:r>
          </a:p>
          <a:p>
            <a:r>
              <a:rPr lang="en-US" sz="2000" b="1" dirty="0"/>
              <a:t>};</a:t>
            </a:r>
          </a:p>
          <a:p>
            <a:endParaRPr lang="en-US" sz="2000" b="1" dirty="0"/>
          </a:p>
          <a:p>
            <a:r>
              <a:rPr lang="en-US" sz="2000" b="1" dirty="0"/>
              <a:t>function </a:t>
            </a:r>
            <a:r>
              <a:rPr lang="en-US" sz="2000" b="1" dirty="0">
                <a:solidFill>
                  <a:srgbClr val="FFFF00"/>
                </a:solidFill>
              </a:rPr>
              <a:t>HelloWorld</a:t>
            </a:r>
            <a:r>
              <a:rPr lang="en-US" sz="2000" b="1" dirty="0"/>
              <a:t>() {</a:t>
            </a:r>
          </a:p>
          <a:p>
            <a:r>
              <a:rPr lang="en-US" sz="2000" b="1" dirty="0"/>
              <a:t>	console.log("hello");</a:t>
            </a:r>
          </a:p>
          <a:p>
            <a:r>
              <a:rPr lang="en-US" sz="2000" b="1" dirty="0"/>
              <a:t>	</a:t>
            </a:r>
            <a:r>
              <a:rPr lang="en-US" sz="2000" b="1" dirty="0">
                <a:solidFill>
                  <a:srgbClr val="FFC000"/>
                </a:solidFill>
              </a:rPr>
              <a:t>sleep</a:t>
            </a:r>
            <a:r>
              <a:rPr lang="en-US" sz="2000" b="1" dirty="0"/>
              <a:t>(1000,()=&gt;{</a:t>
            </a:r>
          </a:p>
          <a:p>
            <a:r>
              <a:rPr lang="en-US" sz="2000" b="1" dirty="0"/>
              <a:t>		console.log("world");</a:t>
            </a:r>
          </a:p>
          <a:p>
            <a:r>
              <a:rPr lang="en-US" sz="2000" b="1" dirty="0"/>
              <a:t>	});</a:t>
            </a:r>
          </a:p>
          <a:p>
            <a:r>
              <a:rPr lang="en-US" sz="2000" b="1" dirty="0"/>
              <a:t>};</a:t>
            </a:r>
          </a:p>
          <a:p>
            <a:endParaRPr lang="en-US" sz="2000" b="1" dirty="0"/>
          </a:p>
          <a:p>
            <a:r>
              <a:rPr lang="en-US" sz="2000" b="1" dirty="0"/>
              <a:t>HelloWorld();</a:t>
            </a:r>
            <a:endParaRPr lang="en-US" sz="2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4BB62C-97B0-4E18-AD82-F4328D3C2581}"/>
              </a:ext>
            </a:extLst>
          </p:cNvPr>
          <p:cNvSpPr txBox="1"/>
          <p:nvPr/>
        </p:nvSpPr>
        <p:spPr>
          <a:xfrm>
            <a:off x="0" y="0"/>
            <a:ext cx="7670274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B0F0"/>
                </a:solidFill>
              </a:rPr>
              <a:t>BASIC EXAMPLE</a:t>
            </a:r>
            <a:endParaRPr lang="en-US" sz="3200" dirty="0">
              <a:solidFill>
                <a:srgbClr val="00B0F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AA1F06-D275-4C06-95BB-D1C297C222FE}"/>
              </a:ext>
            </a:extLst>
          </p:cNvPr>
          <p:cNvSpPr txBox="1"/>
          <p:nvPr/>
        </p:nvSpPr>
        <p:spPr>
          <a:xfrm>
            <a:off x="0" y="647946"/>
            <a:ext cx="2884785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/>
              <a:t>CALLBACK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13870737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F4BB62C-97B0-4E18-AD82-F4328D3C2581}"/>
              </a:ext>
            </a:extLst>
          </p:cNvPr>
          <p:cNvSpPr txBox="1"/>
          <p:nvPr/>
        </p:nvSpPr>
        <p:spPr>
          <a:xfrm>
            <a:off x="0" y="0"/>
            <a:ext cx="7670274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B0F0"/>
                </a:solidFill>
              </a:rPr>
              <a:t>BASIC EXAMPLE</a:t>
            </a:r>
            <a:endParaRPr lang="en-US" sz="3200" dirty="0">
              <a:solidFill>
                <a:srgbClr val="00B0F0"/>
              </a:solidFill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DDD22FB-6924-42B0-8E5F-ED88D243BFE3}"/>
              </a:ext>
            </a:extLst>
          </p:cNvPr>
          <p:cNvGrpSpPr/>
          <p:nvPr/>
        </p:nvGrpSpPr>
        <p:grpSpPr>
          <a:xfrm>
            <a:off x="0" y="647946"/>
            <a:ext cx="3982064" cy="6100917"/>
            <a:chOff x="0" y="647946"/>
            <a:chExt cx="3982064" cy="6100917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ABF3EE16-2CA8-44C1-90AC-5060A792709F}"/>
                </a:ext>
              </a:extLst>
            </p:cNvPr>
            <p:cNvSpPr txBox="1"/>
            <p:nvPr/>
          </p:nvSpPr>
          <p:spPr>
            <a:xfrm>
              <a:off x="100289" y="1137820"/>
              <a:ext cx="3881775" cy="561104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</a:schemeClr>
              </a:solidFill>
            </a:ln>
          </p:spPr>
          <p:txBody>
            <a:bodyPr wrap="square" rtlCol="0">
              <a:noAutofit/>
            </a:bodyPr>
            <a:lstStyle/>
            <a:p>
              <a:r>
                <a:rPr lang="en-US" sz="2000" b="1" dirty="0"/>
                <a:t>function </a:t>
              </a:r>
              <a:r>
                <a:rPr lang="en-US" sz="2000" b="1" dirty="0">
                  <a:solidFill>
                    <a:srgbClr val="FFFF00"/>
                  </a:solidFill>
                </a:rPr>
                <a:t>sleep</a:t>
              </a:r>
              <a:r>
                <a:rPr lang="en-US" sz="2000" b="1" dirty="0"/>
                <a:t>(</a:t>
              </a:r>
              <a:r>
                <a:rPr lang="en-US" sz="2000" b="1" dirty="0" err="1"/>
                <a:t>ms,done</a:t>
              </a:r>
              <a:r>
                <a:rPr lang="en-US" sz="2000" b="1" dirty="0"/>
                <a:t>) {</a:t>
              </a:r>
            </a:p>
            <a:p>
              <a:r>
                <a:rPr lang="en-US" sz="2000" b="1" dirty="0"/>
                <a:t>	</a:t>
              </a:r>
              <a:r>
                <a:rPr lang="en-US" sz="2000" b="1" dirty="0" err="1"/>
                <a:t>setTimeout</a:t>
              </a:r>
              <a:r>
                <a:rPr lang="en-US" sz="2000" b="1" dirty="0"/>
                <a:t>(()=&gt;{</a:t>
              </a:r>
            </a:p>
            <a:p>
              <a:r>
                <a:rPr lang="en-US" sz="2000" b="1" dirty="0"/>
                <a:t>		done();</a:t>
              </a:r>
            </a:p>
            <a:p>
              <a:r>
                <a:rPr lang="en-US" sz="2000" b="1" dirty="0"/>
                <a:t>	}, </a:t>
              </a:r>
              <a:r>
                <a:rPr lang="en-US" sz="2000" b="1" dirty="0" err="1"/>
                <a:t>ms</a:t>
              </a:r>
              <a:r>
                <a:rPr lang="en-US" sz="2000" b="1" dirty="0"/>
                <a:t>);</a:t>
              </a:r>
            </a:p>
            <a:p>
              <a:r>
                <a:rPr lang="en-US" sz="2000" b="1" dirty="0"/>
                <a:t>};</a:t>
              </a:r>
            </a:p>
            <a:p>
              <a:endParaRPr lang="en-US" sz="2000" b="1" dirty="0"/>
            </a:p>
            <a:p>
              <a:r>
                <a:rPr lang="en-US" sz="2000" b="1" dirty="0"/>
                <a:t>function </a:t>
              </a:r>
              <a:r>
                <a:rPr lang="en-US" sz="2000" b="1" dirty="0">
                  <a:solidFill>
                    <a:srgbClr val="FFFF00"/>
                  </a:solidFill>
                </a:rPr>
                <a:t>HelloWorld</a:t>
              </a:r>
              <a:r>
                <a:rPr lang="en-US" sz="2000" b="1" dirty="0"/>
                <a:t>() {</a:t>
              </a:r>
            </a:p>
            <a:p>
              <a:r>
                <a:rPr lang="en-US" sz="2000" b="1" dirty="0"/>
                <a:t>	console.log("hello");</a:t>
              </a:r>
            </a:p>
            <a:p>
              <a:r>
                <a:rPr lang="en-US" sz="2000" b="1" dirty="0"/>
                <a:t>	</a:t>
              </a:r>
              <a:r>
                <a:rPr lang="en-US" sz="2000" b="1" dirty="0">
                  <a:solidFill>
                    <a:srgbClr val="FFC000"/>
                  </a:solidFill>
                </a:rPr>
                <a:t>sleep</a:t>
              </a:r>
              <a:r>
                <a:rPr lang="en-US" sz="2000" b="1" dirty="0"/>
                <a:t>(1000,()=&gt;{</a:t>
              </a:r>
            </a:p>
            <a:p>
              <a:r>
                <a:rPr lang="en-US" sz="2000" b="1" dirty="0"/>
                <a:t>		console.log("world");</a:t>
              </a:r>
            </a:p>
            <a:p>
              <a:r>
                <a:rPr lang="en-US" sz="2000" b="1" dirty="0"/>
                <a:t>	});</a:t>
              </a:r>
            </a:p>
            <a:p>
              <a:r>
                <a:rPr lang="en-US" sz="2000" b="1" dirty="0"/>
                <a:t>};</a:t>
              </a:r>
            </a:p>
            <a:p>
              <a:endParaRPr lang="en-US" sz="2000" b="1" dirty="0"/>
            </a:p>
            <a:p>
              <a:r>
                <a:rPr lang="en-US" sz="2000" b="1" dirty="0"/>
                <a:t>HelloWorld();</a:t>
              </a:r>
              <a:endParaRPr lang="en-US" sz="2000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3AA1F06-D275-4C06-95BB-D1C297C222FE}"/>
                </a:ext>
              </a:extLst>
            </p:cNvPr>
            <p:cNvSpPr txBox="1"/>
            <p:nvPr/>
          </p:nvSpPr>
          <p:spPr>
            <a:xfrm>
              <a:off x="0" y="647946"/>
              <a:ext cx="2884785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200" b="1" dirty="0"/>
                <a:t>CALLBACK</a:t>
              </a:r>
              <a:endParaRPr lang="en-US" sz="3200" dirty="0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AF647005-27C0-42BD-BFD5-98AB3B0E10F8}"/>
              </a:ext>
            </a:extLst>
          </p:cNvPr>
          <p:cNvSpPr txBox="1"/>
          <p:nvPr/>
        </p:nvSpPr>
        <p:spPr>
          <a:xfrm>
            <a:off x="4155112" y="1137819"/>
            <a:ext cx="3881775" cy="5611043"/>
          </a:xfrm>
          <a:prstGeom prst="rect">
            <a:avLst/>
          </a:prstGeom>
          <a:noFill/>
          <a:ln>
            <a:solidFill>
              <a:schemeClr val="tx1">
                <a:lumMod val="50000"/>
              </a:schemeClr>
            </a:solidFill>
          </a:ln>
        </p:spPr>
        <p:txBody>
          <a:bodyPr wrap="square" rtlCol="0">
            <a:noAutofit/>
          </a:bodyPr>
          <a:lstStyle/>
          <a:p>
            <a:r>
              <a:rPr lang="en-US" sz="2000" b="1" dirty="0"/>
              <a:t>function </a:t>
            </a:r>
            <a:r>
              <a:rPr lang="en-US" sz="2000" b="1" dirty="0">
                <a:solidFill>
                  <a:srgbClr val="FFFF00"/>
                </a:solidFill>
              </a:rPr>
              <a:t>sleep</a:t>
            </a:r>
            <a:r>
              <a:rPr lang="en-US" sz="2000" b="1" dirty="0"/>
              <a:t>(</a:t>
            </a:r>
            <a:r>
              <a:rPr lang="en-US" sz="2000" b="1" dirty="0" err="1"/>
              <a:t>ms</a:t>
            </a:r>
            <a:r>
              <a:rPr lang="en-US" sz="2000" b="1" dirty="0"/>
              <a:t>) {</a:t>
            </a:r>
          </a:p>
          <a:p>
            <a:r>
              <a:rPr lang="en-US" sz="2000" b="1" dirty="0"/>
              <a:t>	return new </a:t>
            </a:r>
            <a:r>
              <a:rPr lang="en-US" sz="2000" b="1" dirty="0">
                <a:solidFill>
                  <a:srgbClr val="92D050"/>
                </a:solidFill>
              </a:rPr>
              <a:t>Promise</a:t>
            </a:r>
            <a:r>
              <a:rPr lang="en-US" sz="2000" b="1" dirty="0"/>
              <a:t>(</a:t>
            </a:r>
          </a:p>
          <a:p>
            <a:r>
              <a:rPr lang="en-US" sz="2000" b="1" dirty="0"/>
              <a:t>		(</a:t>
            </a:r>
            <a:r>
              <a:rPr lang="en-US" sz="2000" b="1" dirty="0" err="1"/>
              <a:t>resolve,reject</a:t>
            </a:r>
            <a:r>
              <a:rPr lang="en-US" sz="2000" b="1" dirty="0"/>
              <a:t>)=&gt;{</a:t>
            </a:r>
          </a:p>
          <a:p>
            <a:r>
              <a:rPr lang="en-US" sz="2000" b="1" dirty="0"/>
              <a:t>			</a:t>
            </a:r>
            <a:r>
              <a:rPr lang="en-US" sz="2000" b="1" dirty="0" err="1"/>
              <a:t>setTimeout</a:t>
            </a:r>
            <a:r>
              <a:rPr lang="en-US" sz="2000" b="1" dirty="0"/>
              <a:t>(()=&gt;{</a:t>
            </a:r>
          </a:p>
          <a:p>
            <a:r>
              <a:rPr lang="en-US" sz="2000" b="1" dirty="0"/>
              <a:t>				</a:t>
            </a:r>
            <a:r>
              <a:rPr lang="en-US" sz="2000" b="1" dirty="0">
                <a:solidFill>
                  <a:srgbClr val="FF0000"/>
                </a:solidFill>
              </a:rPr>
              <a:t>resolve</a:t>
            </a:r>
            <a:r>
              <a:rPr lang="en-US" sz="2000" b="1" dirty="0"/>
              <a:t>();</a:t>
            </a:r>
          </a:p>
          <a:p>
            <a:r>
              <a:rPr lang="en-US" sz="2000" b="1" dirty="0"/>
              <a:t>			}, </a:t>
            </a:r>
            <a:r>
              <a:rPr lang="en-US" sz="2000" b="1" dirty="0" err="1"/>
              <a:t>ms</a:t>
            </a:r>
            <a:r>
              <a:rPr lang="en-US" sz="2000" b="1" dirty="0"/>
              <a:t>);</a:t>
            </a:r>
          </a:p>
          <a:p>
            <a:r>
              <a:rPr lang="en-US" sz="2000" b="1" dirty="0"/>
              <a:t>	});</a:t>
            </a:r>
          </a:p>
          <a:p>
            <a:r>
              <a:rPr lang="en-US" sz="2000" b="1" dirty="0"/>
              <a:t>};</a:t>
            </a:r>
          </a:p>
          <a:p>
            <a:endParaRPr lang="en-US" sz="2000" b="1" dirty="0"/>
          </a:p>
          <a:p>
            <a:r>
              <a:rPr lang="en-US" sz="2000" b="1" dirty="0"/>
              <a:t>function </a:t>
            </a:r>
            <a:r>
              <a:rPr lang="en-US" sz="2000" b="1" dirty="0">
                <a:solidFill>
                  <a:srgbClr val="FFFF00"/>
                </a:solidFill>
              </a:rPr>
              <a:t>HelloWorld</a:t>
            </a:r>
            <a:r>
              <a:rPr lang="en-US" sz="2000" b="1" dirty="0"/>
              <a:t>() {</a:t>
            </a:r>
          </a:p>
          <a:p>
            <a:r>
              <a:rPr lang="en-US" sz="2000" b="1" dirty="0"/>
              <a:t>	console.log("hello");</a:t>
            </a:r>
          </a:p>
          <a:p>
            <a:r>
              <a:rPr lang="en-US" sz="2000" b="1" dirty="0"/>
              <a:t>	</a:t>
            </a:r>
            <a:r>
              <a:rPr lang="en-US" sz="2000" b="1" dirty="0">
                <a:solidFill>
                  <a:srgbClr val="FFC000"/>
                </a:solidFill>
              </a:rPr>
              <a:t>sleep</a:t>
            </a:r>
            <a:r>
              <a:rPr lang="en-US" sz="2000" b="1" dirty="0"/>
              <a:t>(1000).</a:t>
            </a:r>
            <a:r>
              <a:rPr lang="en-US" sz="2000" b="1" dirty="0">
                <a:solidFill>
                  <a:srgbClr val="0070C0"/>
                </a:solidFill>
              </a:rPr>
              <a:t>then</a:t>
            </a:r>
            <a:r>
              <a:rPr lang="en-US" sz="2000" b="1" dirty="0"/>
              <a:t>(()=&gt;{</a:t>
            </a:r>
          </a:p>
          <a:p>
            <a:r>
              <a:rPr lang="en-US" sz="2000" b="1" dirty="0"/>
              <a:t>		console.log("world");</a:t>
            </a:r>
          </a:p>
          <a:p>
            <a:r>
              <a:rPr lang="en-US" sz="2000" b="1" dirty="0"/>
              <a:t>	});</a:t>
            </a:r>
          </a:p>
          <a:p>
            <a:r>
              <a:rPr lang="en-US" sz="2000" b="1" dirty="0"/>
              <a:t>};</a:t>
            </a:r>
          </a:p>
          <a:p>
            <a:endParaRPr lang="en-US" sz="2000" b="1" dirty="0"/>
          </a:p>
          <a:p>
            <a:r>
              <a:rPr lang="en-US" sz="2000" b="1" dirty="0"/>
              <a:t>HelloWorld();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DE228F-855B-48A6-93D7-16B2E673FD92}"/>
              </a:ext>
            </a:extLst>
          </p:cNvPr>
          <p:cNvSpPr txBox="1"/>
          <p:nvPr/>
        </p:nvSpPr>
        <p:spPr>
          <a:xfrm>
            <a:off x="4082353" y="651879"/>
            <a:ext cx="2884785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/>
              <a:t>PROMISE</a:t>
            </a:r>
            <a:endParaRPr lang="en-US" sz="32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4E780AA-9803-40A4-824F-9BD68D2203A6}"/>
              </a:ext>
            </a:extLst>
          </p:cNvPr>
          <p:cNvSpPr/>
          <p:nvPr/>
        </p:nvSpPr>
        <p:spPr>
          <a:xfrm>
            <a:off x="-58994" y="743319"/>
            <a:ext cx="4141347" cy="6114681"/>
          </a:xfrm>
          <a:prstGeom prst="rect">
            <a:avLst/>
          </a:prstGeom>
          <a:solidFill>
            <a:schemeClr val="bg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51887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3A2A68-1256-4149-BEB1-6799D6C45A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795" y="599891"/>
            <a:ext cx="3458261" cy="565822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94D6724-E49A-4D21-927E-BAD3BB81CD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0902" y="599891"/>
            <a:ext cx="3394229" cy="56582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DFB3522-60D5-4187-847E-935FC073E4B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8976" y="599891"/>
            <a:ext cx="3394229" cy="565822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577B2FF-2739-486E-832D-122ACF5B263E}"/>
              </a:ext>
            </a:extLst>
          </p:cNvPr>
          <p:cNvSpPr/>
          <p:nvPr/>
        </p:nvSpPr>
        <p:spPr>
          <a:xfrm>
            <a:off x="296425" y="487345"/>
            <a:ext cx="7722159" cy="5983793"/>
          </a:xfrm>
          <a:prstGeom prst="rect">
            <a:avLst/>
          </a:prstGeom>
          <a:solidFill>
            <a:schemeClr val="bg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01172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BF3EE16-2CA8-44C1-90AC-5060A792709F}"/>
              </a:ext>
            </a:extLst>
          </p:cNvPr>
          <p:cNvSpPr txBox="1"/>
          <p:nvPr/>
        </p:nvSpPr>
        <p:spPr>
          <a:xfrm>
            <a:off x="100289" y="1137820"/>
            <a:ext cx="3881775" cy="5611043"/>
          </a:xfrm>
          <a:prstGeom prst="rect">
            <a:avLst/>
          </a:prstGeom>
          <a:noFill/>
          <a:ln>
            <a:solidFill>
              <a:schemeClr val="tx1">
                <a:lumMod val="50000"/>
              </a:schemeClr>
            </a:solidFill>
          </a:ln>
        </p:spPr>
        <p:txBody>
          <a:bodyPr wrap="square" rtlCol="0">
            <a:noAutofit/>
          </a:bodyPr>
          <a:lstStyle/>
          <a:p>
            <a:r>
              <a:rPr lang="en-US" sz="2000" b="1" dirty="0"/>
              <a:t>function </a:t>
            </a:r>
            <a:r>
              <a:rPr lang="en-US" sz="2000" b="1" dirty="0">
                <a:solidFill>
                  <a:srgbClr val="FFFF00"/>
                </a:solidFill>
              </a:rPr>
              <a:t>sleep</a:t>
            </a:r>
            <a:r>
              <a:rPr lang="en-US" sz="2000" b="1" dirty="0"/>
              <a:t>(</a:t>
            </a:r>
            <a:r>
              <a:rPr lang="en-US" sz="2000" b="1" dirty="0" err="1"/>
              <a:t>ms,done</a:t>
            </a:r>
            <a:r>
              <a:rPr lang="en-US" sz="2000" b="1" dirty="0"/>
              <a:t>) {</a:t>
            </a:r>
          </a:p>
          <a:p>
            <a:r>
              <a:rPr lang="en-US" sz="2000" b="1" dirty="0"/>
              <a:t>	</a:t>
            </a:r>
            <a:r>
              <a:rPr lang="en-US" sz="2000" b="1" dirty="0" err="1"/>
              <a:t>setTimeout</a:t>
            </a:r>
            <a:r>
              <a:rPr lang="en-US" sz="2000" b="1" dirty="0"/>
              <a:t>(()=&gt;{</a:t>
            </a:r>
          </a:p>
          <a:p>
            <a:r>
              <a:rPr lang="en-US" sz="2000" b="1" dirty="0"/>
              <a:t>		done();</a:t>
            </a:r>
          </a:p>
          <a:p>
            <a:r>
              <a:rPr lang="en-US" sz="2000" b="1" dirty="0"/>
              <a:t>	}, </a:t>
            </a:r>
            <a:r>
              <a:rPr lang="en-US" sz="2000" b="1" dirty="0" err="1"/>
              <a:t>ms</a:t>
            </a:r>
            <a:r>
              <a:rPr lang="en-US" sz="2000" b="1" dirty="0"/>
              <a:t>);</a:t>
            </a:r>
          </a:p>
          <a:p>
            <a:r>
              <a:rPr lang="en-US" sz="2000" b="1" dirty="0"/>
              <a:t>};</a:t>
            </a:r>
          </a:p>
          <a:p>
            <a:endParaRPr lang="en-US" sz="2000" b="1" dirty="0"/>
          </a:p>
          <a:p>
            <a:r>
              <a:rPr lang="en-US" sz="2000" b="1" dirty="0"/>
              <a:t>function </a:t>
            </a:r>
            <a:r>
              <a:rPr lang="en-US" sz="2000" b="1" dirty="0">
                <a:solidFill>
                  <a:srgbClr val="FFFF00"/>
                </a:solidFill>
              </a:rPr>
              <a:t>HelloWorld</a:t>
            </a:r>
            <a:r>
              <a:rPr lang="en-US" sz="2000" b="1" dirty="0"/>
              <a:t>() {</a:t>
            </a:r>
          </a:p>
          <a:p>
            <a:r>
              <a:rPr lang="en-US" sz="2000" b="1" dirty="0"/>
              <a:t>	console.log("hello");</a:t>
            </a:r>
          </a:p>
          <a:p>
            <a:r>
              <a:rPr lang="en-US" sz="2000" b="1" dirty="0"/>
              <a:t>	</a:t>
            </a:r>
            <a:r>
              <a:rPr lang="en-US" sz="2000" b="1" dirty="0">
                <a:solidFill>
                  <a:srgbClr val="FFC000"/>
                </a:solidFill>
              </a:rPr>
              <a:t>sleep</a:t>
            </a:r>
            <a:r>
              <a:rPr lang="en-US" sz="2000" b="1" dirty="0"/>
              <a:t>(1000,()=&gt;{</a:t>
            </a:r>
          </a:p>
          <a:p>
            <a:r>
              <a:rPr lang="en-US" sz="2000" b="1" dirty="0"/>
              <a:t>		console.log("world");</a:t>
            </a:r>
          </a:p>
          <a:p>
            <a:r>
              <a:rPr lang="en-US" sz="2000" b="1" dirty="0"/>
              <a:t>	});</a:t>
            </a:r>
          </a:p>
          <a:p>
            <a:r>
              <a:rPr lang="en-US" sz="2000" b="1" dirty="0"/>
              <a:t>};</a:t>
            </a:r>
          </a:p>
          <a:p>
            <a:endParaRPr lang="en-US" sz="2000" b="1" dirty="0"/>
          </a:p>
          <a:p>
            <a:r>
              <a:rPr lang="en-US" sz="2000" b="1" dirty="0"/>
              <a:t>HelloWorld();</a:t>
            </a:r>
            <a:endParaRPr lang="en-US" sz="2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4BB62C-97B0-4E18-AD82-F4328D3C2581}"/>
              </a:ext>
            </a:extLst>
          </p:cNvPr>
          <p:cNvSpPr txBox="1"/>
          <p:nvPr/>
        </p:nvSpPr>
        <p:spPr>
          <a:xfrm>
            <a:off x="0" y="0"/>
            <a:ext cx="7670274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B0F0"/>
                </a:solidFill>
              </a:rPr>
              <a:t>BASIC EXAMPLE</a:t>
            </a:r>
            <a:endParaRPr lang="en-US" sz="3200" dirty="0">
              <a:solidFill>
                <a:srgbClr val="00B0F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AA1F06-D275-4C06-95BB-D1C297C222FE}"/>
              </a:ext>
            </a:extLst>
          </p:cNvPr>
          <p:cNvSpPr txBox="1"/>
          <p:nvPr/>
        </p:nvSpPr>
        <p:spPr>
          <a:xfrm>
            <a:off x="0" y="647946"/>
            <a:ext cx="2884785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/>
              <a:t>CALLBACK</a:t>
            </a:r>
            <a:endParaRPr lang="en-US" sz="3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647005-27C0-42BD-BFD5-98AB3B0E10F8}"/>
              </a:ext>
            </a:extLst>
          </p:cNvPr>
          <p:cNvSpPr txBox="1"/>
          <p:nvPr/>
        </p:nvSpPr>
        <p:spPr>
          <a:xfrm>
            <a:off x="4155112" y="1137819"/>
            <a:ext cx="3881775" cy="5611043"/>
          </a:xfrm>
          <a:prstGeom prst="rect">
            <a:avLst/>
          </a:prstGeom>
          <a:noFill/>
          <a:ln>
            <a:solidFill>
              <a:schemeClr val="tx1">
                <a:lumMod val="50000"/>
              </a:schemeClr>
            </a:solidFill>
          </a:ln>
        </p:spPr>
        <p:txBody>
          <a:bodyPr wrap="square" rtlCol="0">
            <a:noAutofit/>
          </a:bodyPr>
          <a:lstStyle/>
          <a:p>
            <a:r>
              <a:rPr lang="en-US" sz="2000" b="1" dirty="0"/>
              <a:t>function </a:t>
            </a:r>
            <a:r>
              <a:rPr lang="en-US" sz="2000" b="1" dirty="0">
                <a:solidFill>
                  <a:srgbClr val="FFFF00"/>
                </a:solidFill>
              </a:rPr>
              <a:t>sleep</a:t>
            </a:r>
            <a:r>
              <a:rPr lang="en-US" sz="2000" b="1" dirty="0"/>
              <a:t>(</a:t>
            </a:r>
            <a:r>
              <a:rPr lang="en-US" sz="2000" b="1" dirty="0" err="1"/>
              <a:t>ms</a:t>
            </a:r>
            <a:r>
              <a:rPr lang="en-US" sz="2000" b="1" dirty="0"/>
              <a:t>) {</a:t>
            </a:r>
          </a:p>
          <a:p>
            <a:r>
              <a:rPr lang="en-US" sz="2000" b="1" dirty="0"/>
              <a:t>	return new Promise(</a:t>
            </a:r>
          </a:p>
          <a:p>
            <a:r>
              <a:rPr lang="en-US" sz="2000" b="1" dirty="0"/>
              <a:t>		(</a:t>
            </a:r>
            <a:r>
              <a:rPr lang="en-US" sz="2000" b="1" dirty="0" err="1"/>
              <a:t>resolve,reject</a:t>
            </a:r>
            <a:r>
              <a:rPr lang="en-US" sz="2000" b="1" dirty="0"/>
              <a:t>)=&gt;{</a:t>
            </a:r>
          </a:p>
          <a:p>
            <a:r>
              <a:rPr lang="en-US" sz="2000" b="1" dirty="0"/>
              <a:t>			</a:t>
            </a:r>
            <a:r>
              <a:rPr lang="en-US" sz="2000" b="1" dirty="0" err="1"/>
              <a:t>setTimeout</a:t>
            </a:r>
            <a:r>
              <a:rPr lang="en-US" sz="2000" b="1" dirty="0"/>
              <a:t>(()=&gt;{</a:t>
            </a:r>
          </a:p>
          <a:p>
            <a:r>
              <a:rPr lang="en-US" sz="2000" b="1" dirty="0"/>
              <a:t>				resolve();</a:t>
            </a:r>
          </a:p>
          <a:p>
            <a:r>
              <a:rPr lang="en-US" sz="2000" b="1" dirty="0"/>
              <a:t>			}, </a:t>
            </a:r>
            <a:r>
              <a:rPr lang="en-US" sz="2000" b="1" dirty="0" err="1"/>
              <a:t>ms</a:t>
            </a:r>
            <a:r>
              <a:rPr lang="en-US" sz="2000" b="1" dirty="0"/>
              <a:t>);</a:t>
            </a:r>
          </a:p>
          <a:p>
            <a:r>
              <a:rPr lang="en-US" sz="2000" b="1" dirty="0"/>
              <a:t>	});</a:t>
            </a:r>
          </a:p>
          <a:p>
            <a:r>
              <a:rPr lang="en-US" sz="2000" b="1" dirty="0"/>
              <a:t>};</a:t>
            </a:r>
          </a:p>
          <a:p>
            <a:endParaRPr lang="en-US" sz="2000" b="1" dirty="0"/>
          </a:p>
          <a:p>
            <a:r>
              <a:rPr lang="en-US" sz="2000" b="1" dirty="0"/>
              <a:t>function </a:t>
            </a:r>
            <a:r>
              <a:rPr lang="en-US" sz="2000" b="1" dirty="0">
                <a:solidFill>
                  <a:srgbClr val="FFFF00"/>
                </a:solidFill>
              </a:rPr>
              <a:t>HelloWorld</a:t>
            </a:r>
            <a:r>
              <a:rPr lang="en-US" sz="2000" b="1" dirty="0"/>
              <a:t>() {</a:t>
            </a:r>
          </a:p>
          <a:p>
            <a:r>
              <a:rPr lang="en-US" sz="2000" b="1" dirty="0"/>
              <a:t>	console.log("hello");</a:t>
            </a:r>
          </a:p>
          <a:p>
            <a:r>
              <a:rPr lang="en-US" sz="2000" b="1" dirty="0"/>
              <a:t>	</a:t>
            </a:r>
            <a:r>
              <a:rPr lang="en-US" sz="2000" b="1" dirty="0">
                <a:solidFill>
                  <a:srgbClr val="FFC000"/>
                </a:solidFill>
              </a:rPr>
              <a:t>sleep</a:t>
            </a:r>
            <a:r>
              <a:rPr lang="en-US" sz="2000" b="1" dirty="0"/>
              <a:t>(1000).then(()=&gt;{</a:t>
            </a:r>
          </a:p>
          <a:p>
            <a:r>
              <a:rPr lang="en-US" sz="2000" b="1" dirty="0"/>
              <a:t>		console.log("world");</a:t>
            </a:r>
          </a:p>
          <a:p>
            <a:r>
              <a:rPr lang="en-US" sz="2000" b="1" dirty="0"/>
              <a:t>	});</a:t>
            </a:r>
          </a:p>
          <a:p>
            <a:r>
              <a:rPr lang="en-US" sz="2000" b="1" dirty="0"/>
              <a:t>};</a:t>
            </a:r>
          </a:p>
          <a:p>
            <a:endParaRPr lang="en-US" sz="2000" b="1" dirty="0"/>
          </a:p>
          <a:p>
            <a:r>
              <a:rPr lang="en-US" sz="2000" b="1" dirty="0"/>
              <a:t>HelloWorld();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2CB91F-0EC2-432E-947C-2E3F01B4CA2C}"/>
              </a:ext>
            </a:extLst>
          </p:cNvPr>
          <p:cNvSpPr txBox="1"/>
          <p:nvPr/>
        </p:nvSpPr>
        <p:spPr>
          <a:xfrm>
            <a:off x="8209935" y="1137818"/>
            <a:ext cx="3881775" cy="5611043"/>
          </a:xfrm>
          <a:prstGeom prst="rect">
            <a:avLst/>
          </a:prstGeom>
          <a:noFill/>
          <a:ln>
            <a:solidFill>
              <a:schemeClr val="tx1">
                <a:lumMod val="50000"/>
              </a:schemeClr>
            </a:solidFill>
          </a:ln>
        </p:spPr>
        <p:txBody>
          <a:bodyPr wrap="square" rtlCol="0">
            <a:noAutofit/>
          </a:bodyPr>
          <a:lstStyle/>
          <a:p>
            <a:r>
              <a:rPr lang="en-US" sz="2000" b="1" dirty="0"/>
              <a:t>function </a:t>
            </a:r>
            <a:r>
              <a:rPr lang="en-US" sz="2000" b="1" dirty="0">
                <a:solidFill>
                  <a:srgbClr val="FFFF00"/>
                </a:solidFill>
              </a:rPr>
              <a:t>sleep</a:t>
            </a:r>
            <a:r>
              <a:rPr lang="en-US" sz="2000" b="1" dirty="0"/>
              <a:t>(</a:t>
            </a:r>
            <a:r>
              <a:rPr lang="en-US" sz="2000" b="1" dirty="0" err="1"/>
              <a:t>ms</a:t>
            </a:r>
            <a:r>
              <a:rPr lang="en-US" sz="2000" b="1" dirty="0"/>
              <a:t>) {</a:t>
            </a:r>
          </a:p>
          <a:p>
            <a:r>
              <a:rPr lang="en-US" sz="2000" b="1" dirty="0"/>
              <a:t>	return new Promise(</a:t>
            </a:r>
          </a:p>
          <a:p>
            <a:r>
              <a:rPr lang="en-US" sz="2000" b="1" dirty="0"/>
              <a:t>		(</a:t>
            </a:r>
            <a:r>
              <a:rPr lang="en-US" sz="2000" b="1" dirty="0" err="1"/>
              <a:t>resolve,reject</a:t>
            </a:r>
            <a:r>
              <a:rPr lang="en-US" sz="2000" b="1" dirty="0"/>
              <a:t>)=&gt;{</a:t>
            </a:r>
          </a:p>
          <a:p>
            <a:r>
              <a:rPr lang="en-US" sz="2000" b="1" dirty="0"/>
              <a:t>			</a:t>
            </a:r>
            <a:r>
              <a:rPr lang="en-US" sz="2000" b="1" dirty="0" err="1"/>
              <a:t>setTimeout</a:t>
            </a:r>
            <a:r>
              <a:rPr lang="en-US" sz="2000" b="1" dirty="0"/>
              <a:t>(()=&gt;{</a:t>
            </a:r>
          </a:p>
          <a:p>
            <a:r>
              <a:rPr lang="en-US" sz="2000" b="1" dirty="0"/>
              <a:t>				resolve();</a:t>
            </a:r>
          </a:p>
          <a:p>
            <a:r>
              <a:rPr lang="en-US" sz="2000" b="1" dirty="0"/>
              <a:t>			}, </a:t>
            </a:r>
            <a:r>
              <a:rPr lang="en-US" sz="2000" b="1" dirty="0" err="1"/>
              <a:t>ms</a:t>
            </a:r>
            <a:r>
              <a:rPr lang="en-US" sz="2000" b="1" dirty="0"/>
              <a:t>);</a:t>
            </a:r>
          </a:p>
          <a:p>
            <a:r>
              <a:rPr lang="en-US" sz="2000" b="1" dirty="0"/>
              <a:t>	});</a:t>
            </a:r>
          </a:p>
          <a:p>
            <a:r>
              <a:rPr lang="en-US" sz="2000" b="1" dirty="0"/>
              <a:t>};</a:t>
            </a:r>
          </a:p>
          <a:p>
            <a:endParaRPr lang="en-US" sz="2000" b="1" dirty="0"/>
          </a:p>
          <a:p>
            <a:r>
              <a:rPr lang="en-US" sz="2000" b="1" dirty="0"/>
              <a:t>async function </a:t>
            </a:r>
            <a:r>
              <a:rPr lang="en-US" sz="2000" b="1" dirty="0">
                <a:solidFill>
                  <a:srgbClr val="FFFF00"/>
                </a:solidFill>
              </a:rPr>
              <a:t>HelloWorld</a:t>
            </a:r>
            <a:r>
              <a:rPr lang="en-US" sz="2000" b="1" dirty="0"/>
              <a:t>() {</a:t>
            </a:r>
          </a:p>
          <a:p>
            <a:r>
              <a:rPr lang="en-US" sz="2000" b="1" dirty="0"/>
              <a:t>	console.log("hello");</a:t>
            </a:r>
          </a:p>
          <a:p>
            <a:r>
              <a:rPr lang="en-US" sz="2000" b="1" dirty="0"/>
              <a:t>	</a:t>
            </a:r>
            <a:r>
              <a:rPr lang="en-US" sz="2000" b="1" dirty="0">
                <a:solidFill>
                  <a:srgbClr val="00B050"/>
                </a:solidFill>
              </a:rPr>
              <a:t>await sleep(1000);</a:t>
            </a:r>
          </a:p>
          <a:p>
            <a:r>
              <a:rPr lang="en-US" sz="2000" b="1" dirty="0"/>
              <a:t>	console.log("world");</a:t>
            </a:r>
          </a:p>
          <a:p>
            <a:r>
              <a:rPr lang="en-US" sz="2000" b="1" dirty="0"/>
              <a:t>};</a:t>
            </a:r>
          </a:p>
          <a:p>
            <a:endParaRPr lang="en-US" sz="2000" b="1" dirty="0"/>
          </a:p>
          <a:p>
            <a:r>
              <a:rPr lang="en-US" sz="2000" b="1" dirty="0"/>
              <a:t>HelloWorld();</a:t>
            </a:r>
            <a:endParaRPr lang="en-US" sz="2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DE228F-855B-48A6-93D7-16B2E673FD92}"/>
              </a:ext>
            </a:extLst>
          </p:cNvPr>
          <p:cNvSpPr txBox="1"/>
          <p:nvPr/>
        </p:nvSpPr>
        <p:spPr>
          <a:xfrm>
            <a:off x="4082353" y="651879"/>
            <a:ext cx="2884785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/>
              <a:t>PROMISE</a:t>
            </a:r>
            <a:endParaRPr lang="en-US" sz="3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A333C9F-1038-4A51-9E68-BC16E56768CA}"/>
              </a:ext>
            </a:extLst>
          </p:cNvPr>
          <p:cNvSpPr txBox="1"/>
          <p:nvPr/>
        </p:nvSpPr>
        <p:spPr>
          <a:xfrm>
            <a:off x="8125006" y="651161"/>
            <a:ext cx="2384120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/>
              <a:t>async/await</a:t>
            </a:r>
            <a:endParaRPr lang="en-US" sz="32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EDE45AA-AA5B-4070-92FD-145265241FFA}"/>
              </a:ext>
            </a:extLst>
          </p:cNvPr>
          <p:cNvSpPr/>
          <p:nvPr/>
        </p:nvSpPr>
        <p:spPr>
          <a:xfrm>
            <a:off x="-58994" y="743319"/>
            <a:ext cx="8184000" cy="6114681"/>
          </a:xfrm>
          <a:prstGeom prst="rect">
            <a:avLst/>
          </a:prstGeom>
          <a:solidFill>
            <a:schemeClr val="bg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8433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BF3EE16-2CA8-44C1-90AC-5060A792709F}"/>
              </a:ext>
            </a:extLst>
          </p:cNvPr>
          <p:cNvSpPr txBox="1"/>
          <p:nvPr/>
        </p:nvSpPr>
        <p:spPr>
          <a:xfrm>
            <a:off x="100289" y="1137820"/>
            <a:ext cx="3881775" cy="5611043"/>
          </a:xfrm>
          <a:prstGeom prst="rect">
            <a:avLst/>
          </a:prstGeom>
          <a:noFill/>
          <a:ln>
            <a:solidFill>
              <a:schemeClr val="tx1">
                <a:lumMod val="50000"/>
              </a:schemeClr>
            </a:solidFill>
          </a:ln>
        </p:spPr>
        <p:txBody>
          <a:bodyPr wrap="square" rtlCol="0">
            <a:noAutofit/>
          </a:bodyPr>
          <a:lstStyle/>
          <a:p>
            <a:r>
              <a:rPr lang="en-US" sz="2000" b="1" dirty="0"/>
              <a:t>function </a:t>
            </a:r>
            <a:r>
              <a:rPr lang="en-US" sz="2000" b="1" dirty="0">
                <a:solidFill>
                  <a:srgbClr val="FFFF00"/>
                </a:solidFill>
              </a:rPr>
              <a:t>sleep</a:t>
            </a:r>
            <a:r>
              <a:rPr lang="en-US" sz="2000" b="1" dirty="0"/>
              <a:t>(</a:t>
            </a:r>
            <a:r>
              <a:rPr lang="en-US" sz="2000" b="1" dirty="0" err="1"/>
              <a:t>ms,done</a:t>
            </a:r>
            <a:r>
              <a:rPr lang="en-US" sz="2000" b="1" dirty="0"/>
              <a:t>) {</a:t>
            </a:r>
          </a:p>
          <a:p>
            <a:r>
              <a:rPr lang="en-US" sz="2000" b="1" dirty="0"/>
              <a:t>	</a:t>
            </a:r>
            <a:r>
              <a:rPr lang="en-US" sz="2000" b="1" dirty="0" err="1"/>
              <a:t>setTimeout</a:t>
            </a:r>
            <a:r>
              <a:rPr lang="en-US" sz="2000" b="1" dirty="0"/>
              <a:t>(()=&gt;{</a:t>
            </a:r>
          </a:p>
          <a:p>
            <a:r>
              <a:rPr lang="en-US" sz="2000" b="1" dirty="0"/>
              <a:t>		done();</a:t>
            </a:r>
          </a:p>
          <a:p>
            <a:r>
              <a:rPr lang="en-US" sz="2000" b="1" dirty="0"/>
              <a:t>	}, </a:t>
            </a:r>
            <a:r>
              <a:rPr lang="en-US" sz="2000" b="1" dirty="0" err="1"/>
              <a:t>ms</a:t>
            </a:r>
            <a:r>
              <a:rPr lang="en-US" sz="2000" b="1" dirty="0"/>
              <a:t>);</a:t>
            </a:r>
          </a:p>
          <a:p>
            <a:r>
              <a:rPr lang="en-US" sz="2000" b="1" dirty="0"/>
              <a:t>};</a:t>
            </a:r>
          </a:p>
          <a:p>
            <a:endParaRPr lang="en-US" sz="2000" b="1" dirty="0"/>
          </a:p>
          <a:p>
            <a:r>
              <a:rPr lang="en-US" sz="2000" b="1" dirty="0"/>
              <a:t>function </a:t>
            </a:r>
            <a:r>
              <a:rPr lang="en-US" sz="2000" b="1" dirty="0">
                <a:solidFill>
                  <a:srgbClr val="FFFF00"/>
                </a:solidFill>
              </a:rPr>
              <a:t>HelloWorld</a:t>
            </a:r>
            <a:r>
              <a:rPr lang="en-US" sz="2000" b="1" dirty="0"/>
              <a:t>() {</a:t>
            </a:r>
          </a:p>
          <a:p>
            <a:r>
              <a:rPr lang="en-US" sz="2000" b="1" dirty="0"/>
              <a:t>	console.log("hello");</a:t>
            </a:r>
          </a:p>
          <a:p>
            <a:r>
              <a:rPr lang="en-US" sz="2000" b="1" dirty="0"/>
              <a:t>	</a:t>
            </a:r>
            <a:r>
              <a:rPr lang="en-US" sz="2000" b="1" dirty="0">
                <a:solidFill>
                  <a:srgbClr val="FFC000"/>
                </a:solidFill>
              </a:rPr>
              <a:t>sleep</a:t>
            </a:r>
            <a:r>
              <a:rPr lang="en-US" sz="2000" b="1" dirty="0"/>
              <a:t>(1000,()=&gt;{</a:t>
            </a:r>
          </a:p>
          <a:p>
            <a:r>
              <a:rPr lang="en-US" sz="2000" b="1" dirty="0"/>
              <a:t>		console.log("world");</a:t>
            </a:r>
          </a:p>
          <a:p>
            <a:r>
              <a:rPr lang="en-US" sz="2000" b="1" dirty="0"/>
              <a:t>	});</a:t>
            </a:r>
          </a:p>
          <a:p>
            <a:r>
              <a:rPr lang="en-US" sz="2000" b="1" dirty="0"/>
              <a:t>};</a:t>
            </a:r>
          </a:p>
          <a:p>
            <a:endParaRPr lang="en-US" sz="2000" b="1" dirty="0"/>
          </a:p>
          <a:p>
            <a:r>
              <a:rPr lang="en-US" sz="2000" b="1" dirty="0"/>
              <a:t>HelloWorld();</a:t>
            </a:r>
            <a:endParaRPr lang="en-US" sz="2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4BB62C-97B0-4E18-AD82-F4328D3C2581}"/>
              </a:ext>
            </a:extLst>
          </p:cNvPr>
          <p:cNvSpPr txBox="1"/>
          <p:nvPr/>
        </p:nvSpPr>
        <p:spPr>
          <a:xfrm>
            <a:off x="0" y="0"/>
            <a:ext cx="7670274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B0F0"/>
                </a:solidFill>
              </a:rPr>
              <a:t>BASIC EXAMPLE</a:t>
            </a:r>
            <a:endParaRPr lang="en-US" sz="3200" dirty="0">
              <a:solidFill>
                <a:srgbClr val="00B0F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AA1F06-D275-4C06-95BB-D1C297C222FE}"/>
              </a:ext>
            </a:extLst>
          </p:cNvPr>
          <p:cNvSpPr txBox="1"/>
          <p:nvPr/>
        </p:nvSpPr>
        <p:spPr>
          <a:xfrm>
            <a:off x="0" y="647946"/>
            <a:ext cx="2884785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/>
              <a:t>CALLBACK</a:t>
            </a:r>
            <a:endParaRPr lang="en-US" sz="3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647005-27C0-42BD-BFD5-98AB3B0E10F8}"/>
              </a:ext>
            </a:extLst>
          </p:cNvPr>
          <p:cNvSpPr txBox="1"/>
          <p:nvPr/>
        </p:nvSpPr>
        <p:spPr>
          <a:xfrm>
            <a:off x="4155112" y="1137819"/>
            <a:ext cx="3881775" cy="5611043"/>
          </a:xfrm>
          <a:prstGeom prst="rect">
            <a:avLst/>
          </a:prstGeom>
          <a:noFill/>
          <a:ln>
            <a:solidFill>
              <a:schemeClr val="tx1">
                <a:lumMod val="50000"/>
              </a:schemeClr>
            </a:solidFill>
          </a:ln>
        </p:spPr>
        <p:txBody>
          <a:bodyPr wrap="square" rtlCol="0">
            <a:noAutofit/>
          </a:bodyPr>
          <a:lstStyle/>
          <a:p>
            <a:r>
              <a:rPr lang="en-US" sz="2000" b="1" dirty="0"/>
              <a:t>function </a:t>
            </a:r>
            <a:r>
              <a:rPr lang="en-US" sz="2000" b="1" dirty="0">
                <a:solidFill>
                  <a:srgbClr val="FFFF00"/>
                </a:solidFill>
              </a:rPr>
              <a:t>sleep</a:t>
            </a:r>
            <a:r>
              <a:rPr lang="en-US" sz="2000" b="1" dirty="0"/>
              <a:t>(</a:t>
            </a:r>
            <a:r>
              <a:rPr lang="en-US" sz="2000" b="1" dirty="0" err="1"/>
              <a:t>ms</a:t>
            </a:r>
            <a:r>
              <a:rPr lang="en-US" sz="2000" b="1" dirty="0"/>
              <a:t>) {</a:t>
            </a:r>
          </a:p>
          <a:p>
            <a:r>
              <a:rPr lang="en-US" sz="2000" b="1" dirty="0"/>
              <a:t>	return new Promise(</a:t>
            </a:r>
          </a:p>
          <a:p>
            <a:r>
              <a:rPr lang="en-US" sz="2000" b="1" dirty="0"/>
              <a:t>		(</a:t>
            </a:r>
            <a:r>
              <a:rPr lang="en-US" sz="2000" b="1" dirty="0" err="1"/>
              <a:t>resolve,reject</a:t>
            </a:r>
            <a:r>
              <a:rPr lang="en-US" sz="2000" b="1" dirty="0"/>
              <a:t>)=&gt;{</a:t>
            </a:r>
          </a:p>
          <a:p>
            <a:r>
              <a:rPr lang="en-US" sz="2000" b="1" dirty="0"/>
              <a:t>			</a:t>
            </a:r>
            <a:r>
              <a:rPr lang="en-US" sz="2000" b="1" dirty="0" err="1"/>
              <a:t>setTimeout</a:t>
            </a:r>
            <a:r>
              <a:rPr lang="en-US" sz="2000" b="1" dirty="0"/>
              <a:t>(()=&gt;{</a:t>
            </a:r>
          </a:p>
          <a:p>
            <a:r>
              <a:rPr lang="en-US" sz="2000" b="1" dirty="0"/>
              <a:t>				resolve();</a:t>
            </a:r>
          </a:p>
          <a:p>
            <a:r>
              <a:rPr lang="en-US" sz="2000" b="1" dirty="0"/>
              <a:t>			}, </a:t>
            </a:r>
            <a:r>
              <a:rPr lang="en-US" sz="2000" b="1" dirty="0" err="1"/>
              <a:t>ms</a:t>
            </a:r>
            <a:r>
              <a:rPr lang="en-US" sz="2000" b="1" dirty="0"/>
              <a:t>);</a:t>
            </a:r>
          </a:p>
          <a:p>
            <a:r>
              <a:rPr lang="en-US" sz="2000" b="1" dirty="0"/>
              <a:t>	});</a:t>
            </a:r>
          </a:p>
          <a:p>
            <a:r>
              <a:rPr lang="en-US" sz="2000" b="1" dirty="0"/>
              <a:t>};</a:t>
            </a:r>
          </a:p>
          <a:p>
            <a:endParaRPr lang="en-US" sz="2000" b="1" dirty="0"/>
          </a:p>
          <a:p>
            <a:r>
              <a:rPr lang="en-US" sz="2000" b="1" dirty="0"/>
              <a:t>function </a:t>
            </a:r>
            <a:r>
              <a:rPr lang="en-US" sz="2000" b="1" dirty="0">
                <a:solidFill>
                  <a:srgbClr val="FFFF00"/>
                </a:solidFill>
              </a:rPr>
              <a:t>HelloWorld</a:t>
            </a:r>
            <a:r>
              <a:rPr lang="en-US" sz="2000" b="1" dirty="0"/>
              <a:t>() {</a:t>
            </a:r>
          </a:p>
          <a:p>
            <a:r>
              <a:rPr lang="en-US" sz="2000" b="1" dirty="0"/>
              <a:t>	console.log("hello");</a:t>
            </a:r>
          </a:p>
          <a:p>
            <a:r>
              <a:rPr lang="en-US" sz="2000" b="1" dirty="0"/>
              <a:t>	</a:t>
            </a:r>
            <a:r>
              <a:rPr lang="en-US" sz="2000" b="1" dirty="0">
                <a:solidFill>
                  <a:srgbClr val="FFC000"/>
                </a:solidFill>
              </a:rPr>
              <a:t>sleep</a:t>
            </a:r>
            <a:r>
              <a:rPr lang="en-US" sz="2000" b="1" dirty="0"/>
              <a:t>(1000).then(()=&gt;{</a:t>
            </a:r>
          </a:p>
          <a:p>
            <a:r>
              <a:rPr lang="en-US" sz="2000" b="1" dirty="0"/>
              <a:t>		console.log("world");</a:t>
            </a:r>
          </a:p>
          <a:p>
            <a:r>
              <a:rPr lang="en-US" sz="2000" b="1" dirty="0"/>
              <a:t>	});</a:t>
            </a:r>
          </a:p>
          <a:p>
            <a:r>
              <a:rPr lang="en-US" sz="2000" b="1" dirty="0"/>
              <a:t>};</a:t>
            </a:r>
          </a:p>
          <a:p>
            <a:endParaRPr lang="en-US" sz="2000" b="1" dirty="0"/>
          </a:p>
          <a:p>
            <a:r>
              <a:rPr lang="en-US" sz="2000" b="1" dirty="0"/>
              <a:t>HelloWorld();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2CB91F-0EC2-432E-947C-2E3F01B4CA2C}"/>
              </a:ext>
            </a:extLst>
          </p:cNvPr>
          <p:cNvSpPr txBox="1"/>
          <p:nvPr/>
        </p:nvSpPr>
        <p:spPr>
          <a:xfrm>
            <a:off x="8209935" y="1137818"/>
            <a:ext cx="3881775" cy="5611043"/>
          </a:xfrm>
          <a:prstGeom prst="rect">
            <a:avLst/>
          </a:prstGeom>
          <a:noFill/>
          <a:ln>
            <a:solidFill>
              <a:schemeClr val="tx1">
                <a:lumMod val="50000"/>
              </a:schemeClr>
            </a:solidFill>
          </a:ln>
        </p:spPr>
        <p:txBody>
          <a:bodyPr wrap="square" rtlCol="0">
            <a:noAutofit/>
          </a:bodyPr>
          <a:lstStyle/>
          <a:p>
            <a:r>
              <a:rPr lang="en-US" sz="2000" b="1" dirty="0"/>
              <a:t>function </a:t>
            </a:r>
            <a:r>
              <a:rPr lang="en-US" sz="2000" b="1" dirty="0">
                <a:solidFill>
                  <a:srgbClr val="FFFF00"/>
                </a:solidFill>
              </a:rPr>
              <a:t>sleep</a:t>
            </a:r>
            <a:r>
              <a:rPr lang="en-US" sz="2000" b="1" dirty="0"/>
              <a:t>(</a:t>
            </a:r>
            <a:r>
              <a:rPr lang="en-US" sz="2000" b="1" dirty="0" err="1"/>
              <a:t>ms</a:t>
            </a:r>
            <a:r>
              <a:rPr lang="en-US" sz="2000" b="1" dirty="0"/>
              <a:t>) {</a:t>
            </a:r>
          </a:p>
          <a:p>
            <a:r>
              <a:rPr lang="en-US" sz="2000" b="1" dirty="0"/>
              <a:t>	return new Promise(</a:t>
            </a:r>
          </a:p>
          <a:p>
            <a:r>
              <a:rPr lang="en-US" sz="2000" b="1" dirty="0"/>
              <a:t>		(</a:t>
            </a:r>
            <a:r>
              <a:rPr lang="en-US" sz="2000" b="1" dirty="0" err="1"/>
              <a:t>resolve,reject</a:t>
            </a:r>
            <a:r>
              <a:rPr lang="en-US" sz="2000" b="1" dirty="0"/>
              <a:t>)=&gt;{</a:t>
            </a:r>
          </a:p>
          <a:p>
            <a:r>
              <a:rPr lang="en-US" sz="2000" b="1" dirty="0"/>
              <a:t>			</a:t>
            </a:r>
            <a:r>
              <a:rPr lang="en-US" sz="2000" b="1" dirty="0" err="1"/>
              <a:t>setTimeout</a:t>
            </a:r>
            <a:r>
              <a:rPr lang="en-US" sz="2000" b="1" dirty="0"/>
              <a:t>(()=&gt;{</a:t>
            </a:r>
          </a:p>
          <a:p>
            <a:r>
              <a:rPr lang="en-US" sz="2000" b="1" dirty="0"/>
              <a:t>				resolve();</a:t>
            </a:r>
          </a:p>
          <a:p>
            <a:r>
              <a:rPr lang="en-US" sz="2000" b="1" dirty="0"/>
              <a:t>			}, </a:t>
            </a:r>
            <a:r>
              <a:rPr lang="en-US" sz="2000" b="1" dirty="0" err="1"/>
              <a:t>ms</a:t>
            </a:r>
            <a:r>
              <a:rPr lang="en-US" sz="2000" b="1" dirty="0"/>
              <a:t>);</a:t>
            </a:r>
          </a:p>
          <a:p>
            <a:r>
              <a:rPr lang="en-US" sz="2000" b="1" dirty="0"/>
              <a:t>	});</a:t>
            </a:r>
          </a:p>
          <a:p>
            <a:r>
              <a:rPr lang="en-US" sz="2000" b="1" dirty="0"/>
              <a:t>};</a:t>
            </a:r>
          </a:p>
          <a:p>
            <a:endParaRPr lang="en-US" sz="2000" b="1" dirty="0"/>
          </a:p>
          <a:p>
            <a:r>
              <a:rPr lang="en-US" sz="2000" b="1" dirty="0"/>
              <a:t>async function </a:t>
            </a:r>
            <a:r>
              <a:rPr lang="en-US" sz="2000" b="1" dirty="0">
                <a:solidFill>
                  <a:srgbClr val="FFFF00"/>
                </a:solidFill>
              </a:rPr>
              <a:t>HelloWorld</a:t>
            </a:r>
            <a:r>
              <a:rPr lang="en-US" sz="2000" b="1" dirty="0"/>
              <a:t>() {</a:t>
            </a:r>
          </a:p>
          <a:p>
            <a:r>
              <a:rPr lang="en-US" sz="2000" b="1" dirty="0"/>
              <a:t>	console.log("hello");</a:t>
            </a:r>
          </a:p>
          <a:p>
            <a:r>
              <a:rPr lang="en-US" sz="2000" b="1" dirty="0"/>
              <a:t>	</a:t>
            </a:r>
            <a:r>
              <a:rPr lang="en-US" sz="2000" b="1" dirty="0">
                <a:solidFill>
                  <a:srgbClr val="00B050"/>
                </a:solidFill>
              </a:rPr>
              <a:t>await sleep(1000);</a:t>
            </a:r>
          </a:p>
          <a:p>
            <a:r>
              <a:rPr lang="en-US" sz="2000" b="1" dirty="0"/>
              <a:t>	console.log("world");</a:t>
            </a:r>
          </a:p>
          <a:p>
            <a:r>
              <a:rPr lang="en-US" sz="2000" b="1" dirty="0"/>
              <a:t>};</a:t>
            </a:r>
          </a:p>
          <a:p>
            <a:endParaRPr lang="en-US" sz="2000" b="1" dirty="0"/>
          </a:p>
          <a:p>
            <a:r>
              <a:rPr lang="en-US" sz="2000" b="1" dirty="0"/>
              <a:t>HelloWorld();</a:t>
            </a:r>
            <a:endParaRPr lang="en-US" sz="2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DE228F-855B-48A6-93D7-16B2E673FD92}"/>
              </a:ext>
            </a:extLst>
          </p:cNvPr>
          <p:cNvSpPr txBox="1"/>
          <p:nvPr/>
        </p:nvSpPr>
        <p:spPr>
          <a:xfrm>
            <a:off x="4082353" y="651879"/>
            <a:ext cx="2884785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/>
              <a:t>PROMISE</a:t>
            </a:r>
            <a:endParaRPr lang="en-US" sz="3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A333C9F-1038-4A51-9E68-BC16E56768CA}"/>
              </a:ext>
            </a:extLst>
          </p:cNvPr>
          <p:cNvSpPr txBox="1"/>
          <p:nvPr/>
        </p:nvSpPr>
        <p:spPr>
          <a:xfrm>
            <a:off x="8125006" y="651161"/>
            <a:ext cx="2384120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/>
              <a:t>async/await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50415268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5F57015-951B-42C1-B9A6-E8A309339BDC}"/>
              </a:ext>
            </a:extLst>
          </p:cNvPr>
          <p:cNvSpPr txBox="1"/>
          <p:nvPr/>
        </p:nvSpPr>
        <p:spPr>
          <a:xfrm>
            <a:off x="87378" y="630476"/>
            <a:ext cx="11656614" cy="255454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B050"/>
                </a:solidFill>
              </a:rPr>
              <a:t>async</a:t>
            </a:r>
            <a:r>
              <a:rPr lang="en-US" sz="3200" b="1" dirty="0"/>
              <a:t> function HelloWorld() {</a:t>
            </a:r>
          </a:p>
          <a:p>
            <a:r>
              <a:rPr lang="en-US" sz="3200" b="1" dirty="0"/>
              <a:t>	console.log("hello");</a:t>
            </a:r>
          </a:p>
          <a:p>
            <a:r>
              <a:rPr lang="en-US" sz="3200" b="1" dirty="0"/>
              <a:t>	await sleep(1000);</a:t>
            </a:r>
          </a:p>
          <a:p>
            <a:r>
              <a:rPr lang="en-US" sz="3200" b="1" dirty="0"/>
              <a:t>	console.log("world");</a:t>
            </a:r>
          </a:p>
          <a:p>
            <a:r>
              <a:rPr lang="en-US" sz="3200" b="1" dirty="0"/>
              <a:t>};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C17A18-34B7-4638-9F99-159B1C4D489E}"/>
              </a:ext>
            </a:extLst>
          </p:cNvPr>
          <p:cNvSpPr txBox="1"/>
          <p:nvPr/>
        </p:nvSpPr>
        <p:spPr>
          <a:xfrm>
            <a:off x="0" y="0"/>
            <a:ext cx="7670274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B0F0"/>
                </a:solidFill>
              </a:rPr>
              <a:t>The async Keyword</a:t>
            </a:r>
            <a:endParaRPr lang="en-US" sz="32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123731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5F57015-951B-42C1-B9A6-E8A309339BDC}"/>
              </a:ext>
            </a:extLst>
          </p:cNvPr>
          <p:cNvSpPr txBox="1"/>
          <p:nvPr/>
        </p:nvSpPr>
        <p:spPr>
          <a:xfrm>
            <a:off x="87378" y="630476"/>
            <a:ext cx="11656614" cy="255454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B050"/>
                </a:solidFill>
              </a:rPr>
              <a:t>async</a:t>
            </a:r>
            <a:r>
              <a:rPr lang="en-US" sz="3200" b="1" dirty="0"/>
              <a:t> function HelloWorld() {</a:t>
            </a:r>
          </a:p>
          <a:p>
            <a:r>
              <a:rPr lang="en-US" sz="3200" b="1" dirty="0"/>
              <a:t>	console.log("hello");</a:t>
            </a:r>
          </a:p>
          <a:p>
            <a:r>
              <a:rPr lang="en-US" sz="3200" b="1" dirty="0"/>
              <a:t>	await sleep(1000);</a:t>
            </a:r>
          </a:p>
          <a:p>
            <a:r>
              <a:rPr lang="en-US" sz="3200" b="1" dirty="0"/>
              <a:t>	console.log("world");</a:t>
            </a:r>
          </a:p>
          <a:p>
            <a:r>
              <a:rPr lang="en-US" sz="3200" b="1" dirty="0"/>
              <a:t>};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C17A18-34B7-4638-9F99-159B1C4D489E}"/>
              </a:ext>
            </a:extLst>
          </p:cNvPr>
          <p:cNvSpPr txBox="1"/>
          <p:nvPr/>
        </p:nvSpPr>
        <p:spPr>
          <a:xfrm>
            <a:off x="0" y="0"/>
            <a:ext cx="7670274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B0F0"/>
                </a:solidFill>
              </a:rPr>
              <a:t>The async Keyword</a:t>
            </a:r>
            <a:endParaRPr lang="en-US" sz="3200" dirty="0">
              <a:solidFill>
                <a:srgbClr val="00B0F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0A93B5-871C-4D46-B8B1-F4A24DDEE0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1306" y="2082989"/>
            <a:ext cx="6335579" cy="4677671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3209689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5F57015-951B-42C1-B9A6-E8A309339BDC}"/>
              </a:ext>
            </a:extLst>
          </p:cNvPr>
          <p:cNvSpPr txBox="1"/>
          <p:nvPr/>
        </p:nvSpPr>
        <p:spPr>
          <a:xfrm>
            <a:off x="87378" y="630476"/>
            <a:ext cx="11656614" cy="255454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/>
              <a:t>async function HelloWorld() {</a:t>
            </a:r>
          </a:p>
          <a:p>
            <a:r>
              <a:rPr lang="en-US" sz="3200" b="1" dirty="0"/>
              <a:t>	console.log("hello");</a:t>
            </a:r>
          </a:p>
          <a:p>
            <a:r>
              <a:rPr lang="en-US" sz="3200" b="1" dirty="0"/>
              <a:t>	</a:t>
            </a:r>
            <a:r>
              <a:rPr lang="en-US" sz="3200" b="1" dirty="0">
                <a:solidFill>
                  <a:srgbClr val="00B050"/>
                </a:solidFill>
              </a:rPr>
              <a:t>await</a:t>
            </a:r>
            <a:r>
              <a:rPr lang="en-US" sz="3200" b="1" dirty="0"/>
              <a:t> sleep(1000);</a:t>
            </a:r>
          </a:p>
          <a:p>
            <a:r>
              <a:rPr lang="en-US" sz="3200" b="1" dirty="0"/>
              <a:t>	console.log("world");</a:t>
            </a:r>
          </a:p>
          <a:p>
            <a:r>
              <a:rPr lang="en-US" sz="3200" b="1" dirty="0"/>
              <a:t>};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C17A18-34B7-4638-9F99-159B1C4D489E}"/>
              </a:ext>
            </a:extLst>
          </p:cNvPr>
          <p:cNvSpPr txBox="1"/>
          <p:nvPr/>
        </p:nvSpPr>
        <p:spPr>
          <a:xfrm>
            <a:off x="0" y="0"/>
            <a:ext cx="7670274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B0F0"/>
                </a:solidFill>
              </a:rPr>
              <a:t>The await Keyword</a:t>
            </a:r>
            <a:endParaRPr lang="en-US" sz="32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166779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CC17A18-34B7-4638-9F99-159B1C4D489E}"/>
              </a:ext>
            </a:extLst>
          </p:cNvPr>
          <p:cNvSpPr txBox="1"/>
          <p:nvPr/>
        </p:nvSpPr>
        <p:spPr>
          <a:xfrm>
            <a:off x="0" y="0"/>
            <a:ext cx="7670274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B0F0"/>
                </a:solidFill>
              </a:rPr>
              <a:t>The await Keyword</a:t>
            </a:r>
            <a:endParaRPr lang="en-US" sz="3200" dirty="0">
              <a:solidFill>
                <a:srgbClr val="00B0F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D72499-7AA2-4C1E-BD9B-3DC859A85083}"/>
              </a:ext>
            </a:extLst>
          </p:cNvPr>
          <p:cNvSpPr txBox="1"/>
          <p:nvPr/>
        </p:nvSpPr>
        <p:spPr>
          <a:xfrm>
            <a:off x="0" y="2095391"/>
            <a:ext cx="11656614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B050"/>
                </a:solidFill>
              </a:rPr>
              <a:t>await</a:t>
            </a:r>
            <a:r>
              <a:rPr lang="en-US" sz="3200" b="1" dirty="0"/>
              <a:t> square(4);</a:t>
            </a:r>
          </a:p>
          <a:p>
            <a:r>
              <a:rPr lang="en-US" sz="3200" b="1" dirty="0">
                <a:solidFill>
                  <a:srgbClr val="00B050"/>
                </a:solidFill>
              </a:rPr>
              <a:t>await</a:t>
            </a:r>
            <a:r>
              <a:rPr lang="en-US" sz="3200" b="1" dirty="0"/>
              <a:t> 123;</a:t>
            </a:r>
          </a:p>
          <a:p>
            <a:r>
              <a:rPr lang="en-US" sz="3200" b="1" dirty="0">
                <a:solidFill>
                  <a:srgbClr val="00B050"/>
                </a:solidFill>
              </a:rPr>
              <a:t>await</a:t>
            </a:r>
            <a:r>
              <a:rPr lang="en-US" sz="3200" b="1" dirty="0"/>
              <a:t> “</a:t>
            </a:r>
            <a:r>
              <a:rPr lang="en-US" sz="3200" b="1" dirty="0" err="1"/>
              <a:t>concat</a:t>
            </a:r>
            <a:r>
              <a:rPr lang="en-US" sz="3200" b="1" dirty="0"/>
              <a:t>” + “this” + “string”;</a:t>
            </a:r>
          </a:p>
        </p:txBody>
      </p:sp>
    </p:spTree>
    <p:extLst>
      <p:ext uri="{BB962C8B-B14F-4D97-AF65-F5344CB8AC3E}">
        <p14:creationId xmlns:p14="http://schemas.microsoft.com/office/powerpoint/2010/main" val="315474343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CC17A18-34B7-4638-9F99-159B1C4D489E}"/>
              </a:ext>
            </a:extLst>
          </p:cNvPr>
          <p:cNvSpPr txBox="1"/>
          <p:nvPr/>
        </p:nvSpPr>
        <p:spPr>
          <a:xfrm>
            <a:off x="0" y="0"/>
            <a:ext cx="7670274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B0F0"/>
                </a:solidFill>
              </a:rPr>
              <a:t>The await Keyword</a:t>
            </a:r>
            <a:endParaRPr lang="en-US" sz="3200" dirty="0">
              <a:solidFill>
                <a:srgbClr val="00B0F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F00699-25C4-47B7-ABB3-FDA00A895A31}"/>
              </a:ext>
            </a:extLst>
          </p:cNvPr>
          <p:cNvSpPr txBox="1"/>
          <p:nvPr/>
        </p:nvSpPr>
        <p:spPr>
          <a:xfrm>
            <a:off x="7670274" y="128047"/>
            <a:ext cx="4432511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/>
              <a:t>If this returns a promise, wait for the promise to resolve or reject.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06B6E04-A5DC-4881-9172-C11F5A9AEC4A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3280041" y="912877"/>
            <a:ext cx="4390233" cy="139377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EDE2641-B91D-4838-9083-124969C2020C}"/>
              </a:ext>
            </a:extLst>
          </p:cNvPr>
          <p:cNvSpPr txBox="1"/>
          <p:nvPr/>
        </p:nvSpPr>
        <p:spPr>
          <a:xfrm>
            <a:off x="0" y="2095391"/>
            <a:ext cx="11656614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B050"/>
                </a:solidFill>
              </a:rPr>
              <a:t>await</a:t>
            </a:r>
            <a:r>
              <a:rPr lang="en-US" sz="3200" b="1" dirty="0"/>
              <a:t> square(4);</a:t>
            </a:r>
          </a:p>
          <a:p>
            <a:r>
              <a:rPr lang="en-US" sz="3200" b="1" dirty="0">
                <a:solidFill>
                  <a:srgbClr val="00B050"/>
                </a:solidFill>
              </a:rPr>
              <a:t>await</a:t>
            </a:r>
            <a:r>
              <a:rPr lang="en-US" sz="3200" b="1" dirty="0"/>
              <a:t> 123;</a:t>
            </a:r>
          </a:p>
          <a:p>
            <a:r>
              <a:rPr lang="en-US" sz="3200" b="1" dirty="0">
                <a:solidFill>
                  <a:srgbClr val="00B050"/>
                </a:solidFill>
              </a:rPr>
              <a:t>await</a:t>
            </a:r>
            <a:r>
              <a:rPr lang="en-US" sz="3200" b="1" dirty="0"/>
              <a:t> “</a:t>
            </a:r>
            <a:r>
              <a:rPr lang="en-US" sz="3200" b="1" dirty="0" err="1"/>
              <a:t>concat</a:t>
            </a:r>
            <a:r>
              <a:rPr lang="en-US" sz="3200" b="1" dirty="0"/>
              <a:t>” + “this” + “string”;</a:t>
            </a:r>
          </a:p>
        </p:txBody>
      </p:sp>
    </p:spTree>
    <p:extLst>
      <p:ext uri="{BB962C8B-B14F-4D97-AF65-F5344CB8AC3E}">
        <p14:creationId xmlns:p14="http://schemas.microsoft.com/office/powerpoint/2010/main" val="150525672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CC17A18-34B7-4638-9F99-159B1C4D489E}"/>
              </a:ext>
            </a:extLst>
          </p:cNvPr>
          <p:cNvSpPr txBox="1"/>
          <p:nvPr/>
        </p:nvSpPr>
        <p:spPr>
          <a:xfrm>
            <a:off x="0" y="0"/>
            <a:ext cx="7670274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B0F0"/>
                </a:solidFill>
              </a:rPr>
              <a:t>The await Keyword</a:t>
            </a:r>
            <a:endParaRPr lang="en-US" sz="3200" dirty="0">
              <a:solidFill>
                <a:srgbClr val="00B0F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EDE2641-B91D-4838-9083-124969C2020C}"/>
              </a:ext>
            </a:extLst>
          </p:cNvPr>
          <p:cNvSpPr txBox="1"/>
          <p:nvPr/>
        </p:nvSpPr>
        <p:spPr>
          <a:xfrm>
            <a:off x="0" y="2095391"/>
            <a:ext cx="11656614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B050"/>
                </a:solidFill>
              </a:rPr>
              <a:t>await</a:t>
            </a:r>
            <a:r>
              <a:rPr lang="en-US" sz="3200" b="1" dirty="0"/>
              <a:t> square(4);</a:t>
            </a:r>
          </a:p>
          <a:p>
            <a:r>
              <a:rPr lang="en-US" sz="3200" b="1" dirty="0">
                <a:solidFill>
                  <a:srgbClr val="00B050"/>
                </a:solidFill>
              </a:rPr>
              <a:t>await</a:t>
            </a:r>
            <a:r>
              <a:rPr lang="en-US" sz="3200" b="1" dirty="0"/>
              <a:t> 123;</a:t>
            </a:r>
          </a:p>
          <a:p>
            <a:r>
              <a:rPr lang="en-US" sz="3200" b="1" dirty="0">
                <a:solidFill>
                  <a:srgbClr val="00B050"/>
                </a:solidFill>
              </a:rPr>
              <a:t>await</a:t>
            </a:r>
            <a:r>
              <a:rPr lang="en-US" sz="3200" b="1" dirty="0"/>
              <a:t> “</a:t>
            </a:r>
            <a:r>
              <a:rPr lang="en-US" sz="3200" b="1" dirty="0" err="1"/>
              <a:t>concat</a:t>
            </a:r>
            <a:r>
              <a:rPr lang="en-US" sz="3200" b="1" dirty="0"/>
              <a:t>” + “this” + “string”;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ED8E119-02E4-4712-A350-7A274914A746}"/>
              </a:ext>
            </a:extLst>
          </p:cNvPr>
          <p:cNvSpPr txBox="1"/>
          <p:nvPr/>
        </p:nvSpPr>
        <p:spPr>
          <a:xfrm>
            <a:off x="7669294" y="1979474"/>
            <a:ext cx="4432511" cy="206210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/>
              <a:t>If this or these return anything else, wrap it in a </a:t>
            </a:r>
            <a:r>
              <a:rPr lang="en-US" sz="3200" b="1" dirty="0" err="1"/>
              <a:t>Promise.resolve</a:t>
            </a:r>
            <a:r>
              <a:rPr lang="en-US" sz="3200" b="1" dirty="0"/>
              <a:t>() and wait for it to resolve.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A1F6374-57A3-49E3-81C6-653C194A241D}"/>
              </a:ext>
            </a:extLst>
          </p:cNvPr>
          <p:cNvCxnSpPr>
            <a:cxnSpLocks/>
            <a:stCxn id="12" idx="1"/>
          </p:cNvCxnSpPr>
          <p:nvPr/>
        </p:nvCxnSpPr>
        <p:spPr>
          <a:xfrm flipH="1" flipV="1">
            <a:off x="3445223" y="2471830"/>
            <a:ext cx="4224071" cy="53869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A42E051-C4D2-4C7E-A974-15CE1E78DA94}"/>
              </a:ext>
            </a:extLst>
          </p:cNvPr>
          <p:cNvCxnSpPr>
            <a:cxnSpLocks/>
            <a:stCxn id="12" idx="1"/>
          </p:cNvCxnSpPr>
          <p:nvPr/>
        </p:nvCxnSpPr>
        <p:spPr>
          <a:xfrm flipH="1" flipV="1">
            <a:off x="2153265" y="2931979"/>
            <a:ext cx="5516029" cy="7854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CC5A339-2BD0-40C9-B4DC-D57E0AE69583}"/>
              </a:ext>
            </a:extLst>
          </p:cNvPr>
          <p:cNvCxnSpPr>
            <a:cxnSpLocks/>
            <a:stCxn id="12" idx="1"/>
          </p:cNvCxnSpPr>
          <p:nvPr/>
        </p:nvCxnSpPr>
        <p:spPr>
          <a:xfrm flipH="1">
            <a:off x="5917053" y="3010526"/>
            <a:ext cx="1752241" cy="36271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373291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CC17A18-34B7-4638-9F99-159B1C4D489E}"/>
              </a:ext>
            </a:extLst>
          </p:cNvPr>
          <p:cNvSpPr txBox="1"/>
          <p:nvPr/>
        </p:nvSpPr>
        <p:spPr>
          <a:xfrm>
            <a:off x="0" y="0"/>
            <a:ext cx="7670274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B0F0"/>
                </a:solidFill>
              </a:rPr>
              <a:t>The await Keyword</a:t>
            </a:r>
            <a:endParaRPr lang="en-US" sz="3200" dirty="0">
              <a:solidFill>
                <a:srgbClr val="00B0F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D72499-7AA2-4C1E-BD9B-3DC859A85083}"/>
              </a:ext>
            </a:extLst>
          </p:cNvPr>
          <p:cNvSpPr txBox="1"/>
          <p:nvPr/>
        </p:nvSpPr>
        <p:spPr>
          <a:xfrm>
            <a:off x="0" y="2095391"/>
            <a:ext cx="11656614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 err="1">
                <a:solidFill>
                  <a:srgbClr val="00B050"/>
                </a:solidFill>
              </a:rPr>
              <a:t>assert.equal</a:t>
            </a:r>
            <a:r>
              <a:rPr lang="en-US" sz="3200" b="1" dirty="0">
                <a:solidFill>
                  <a:srgbClr val="00B050"/>
                </a:solidFill>
              </a:rPr>
              <a:t>(await</a:t>
            </a:r>
            <a:r>
              <a:rPr lang="en-US" sz="3200" b="1" dirty="0"/>
              <a:t> square(4),16);</a:t>
            </a:r>
          </a:p>
          <a:p>
            <a:r>
              <a:rPr lang="en-US" sz="3200" b="1" dirty="0">
                <a:solidFill>
                  <a:srgbClr val="00B050"/>
                </a:solidFill>
              </a:rPr>
              <a:t>let x = await</a:t>
            </a:r>
            <a:r>
              <a:rPr lang="en-US" sz="3200" b="1" dirty="0"/>
              <a:t> 123;</a:t>
            </a:r>
          </a:p>
          <a:p>
            <a:r>
              <a:rPr lang="en-US" sz="3200" b="1" dirty="0">
                <a:solidFill>
                  <a:srgbClr val="00B050"/>
                </a:solidFill>
              </a:rPr>
              <a:t>return await</a:t>
            </a:r>
            <a:r>
              <a:rPr lang="en-US" sz="3200" b="1" dirty="0"/>
              <a:t> “</a:t>
            </a:r>
            <a:r>
              <a:rPr lang="en-US" sz="3200" b="1" dirty="0" err="1"/>
              <a:t>concat</a:t>
            </a:r>
            <a:r>
              <a:rPr lang="en-US" sz="3200" b="1" dirty="0"/>
              <a:t>” + “this” + “string”;</a:t>
            </a:r>
          </a:p>
        </p:txBody>
      </p:sp>
    </p:spTree>
    <p:extLst>
      <p:ext uri="{BB962C8B-B14F-4D97-AF65-F5344CB8AC3E}">
        <p14:creationId xmlns:p14="http://schemas.microsoft.com/office/powerpoint/2010/main" val="203813106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490687C-0D92-4B71-B8F0-6189131C4FC1}"/>
              </a:ext>
            </a:extLst>
          </p:cNvPr>
          <p:cNvSpPr txBox="1"/>
          <p:nvPr/>
        </p:nvSpPr>
        <p:spPr>
          <a:xfrm>
            <a:off x="0" y="0"/>
            <a:ext cx="7670274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B0F0"/>
                </a:solidFill>
              </a:rPr>
              <a:t>await on a promise</a:t>
            </a:r>
            <a:endParaRPr lang="en-US" sz="3200" dirty="0">
              <a:solidFill>
                <a:srgbClr val="00B0F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A6DD7C-6350-428B-938C-0AA6F030671A}"/>
              </a:ext>
            </a:extLst>
          </p:cNvPr>
          <p:cNvSpPr txBox="1"/>
          <p:nvPr/>
        </p:nvSpPr>
        <p:spPr>
          <a:xfrm>
            <a:off x="0" y="457510"/>
            <a:ext cx="11656614" cy="649408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/>
              <a:t>function </a:t>
            </a:r>
            <a:r>
              <a:rPr lang="en-US" sz="3200" b="1" dirty="0">
                <a:solidFill>
                  <a:srgbClr val="FFFF00"/>
                </a:solidFill>
              </a:rPr>
              <a:t>multiply</a:t>
            </a:r>
            <a:r>
              <a:rPr lang="en-US" sz="3200" b="1" dirty="0"/>
              <a:t>(</a:t>
            </a:r>
            <a:r>
              <a:rPr lang="en-US" sz="3200" b="1" dirty="0" err="1"/>
              <a:t>x,y</a:t>
            </a:r>
            <a:r>
              <a:rPr lang="en-US" sz="3200" b="1" dirty="0"/>
              <a:t>) {</a:t>
            </a:r>
          </a:p>
          <a:p>
            <a:r>
              <a:rPr lang="en-US" sz="3200" b="1" dirty="0"/>
              <a:t>	return new Promise((resolve)=&gt;{</a:t>
            </a:r>
          </a:p>
          <a:p>
            <a:r>
              <a:rPr lang="en-US" sz="3200" b="1" dirty="0"/>
              <a:t>		</a:t>
            </a:r>
            <a:r>
              <a:rPr lang="en-US" sz="3200" b="1" dirty="0" err="1"/>
              <a:t>setTimeout</a:t>
            </a:r>
            <a:r>
              <a:rPr lang="en-US" sz="3200" b="1" dirty="0"/>
              <a:t>(()=&gt;{</a:t>
            </a:r>
          </a:p>
          <a:p>
            <a:r>
              <a:rPr lang="en-US" sz="3200" b="1" dirty="0"/>
              <a:t>			resolve(x*y);</a:t>
            </a:r>
          </a:p>
          <a:p>
            <a:r>
              <a:rPr lang="en-US" sz="3200" b="1" dirty="0"/>
              <a:t>		},1000);</a:t>
            </a:r>
          </a:p>
          <a:p>
            <a:r>
              <a:rPr lang="en-US" sz="3200" b="1" dirty="0"/>
              <a:t>	});</a:t>
            </a:r>
          </a:p>
          <a:p>
            <a:r>
              <a:rPr lang="en-US" sz="3200" b="1" dirty="0"/>
              <a:t>}</a:t>
            </a:r>
          </a:p>
          <a:p>
            <a:r>
              <a:rPr lang="en-US" sz="3200" b="1" dirty="0">
                <a:solidFill>
                  <a:srgbClr val="00B050"/>
                </a:solidFill>
              </a:rPr>
              <a:t>async</a:t>
            </a:r>
            <a:r>
              <a:rPr lang="en-US" sz="3200" b="1" dirty="0"/>
              <a:t> function HelloWorld() {</a:t>
            </a:r>
          </a:p>
          <a:p>
            <a:r>
              <a:rPr lang="en-US" sz="3200" b="1" dirty="0"/>
              <a:t>	console.log(“hello”);</a:t>
            </a:r>
          </a:p>
          <a:p>
            <a:r>
              <a:rPr lang="en-US" sz="3200" b="1" dirty="0"/>
              <a:t>	console.log(“82 times 47 equals “+(</a:t>
            </a:r>
            <a:r>
              <a:rPr lang="en-US" sz="3200" b="1" dirty="0">
                <a:solidFill>
                  <a:srgbClr val="00B050"/>
                </a:solidFill>
              </a:rPr>
              <a:t>await</a:t>
            </a:r>
            <a:r>
              <a:rPr lang="en-US" sz="3200" b="1" dirty="0"/>
              <a:t> </a:t>
            </a:r>
            <a:r>
              <a:rPr lang="en-US" sz="3200" b="1" dirty="0">
                <a:solidFill>
                  <a:srgbClr val="FFFF00"/>
                </a:solidFill>
              </a:rPr>
              <a:t>multiply</a:t>
            </a:r>
            <a:r>
              <a:rPr lang="en-US" sz="3200" b="1" dirty="0"/>
              <a:t>(82,47)+”.”);</a:t>
            </a:r>
          </a:p>
          <a:p>
            <a:r>
              <a:rPr lang="en-US" sz="3200" b="1" dirty="0"/>
              <a:t>	console.log(“world”);</a:t>
            </a:r>
          </a:p>
          <a:p>
            <a:r>
              <a:rPr lang="en-US" sz="3200" b="1" dirty="0"/>
              <a:t>}</a:t>
            </a:r>
          </a:p>
          <a:p>
            <a:r>
              <a:rPr lang="en-US" sz="3200" b="1" dirty="0"/>
              <a:t>HelloWorld();</a:t>
            </a:r>
          </a:p>
        </p:txBody>
      </p:sp>
    </p:spTree>
    <p:extLst>
      <p:ext uri="{BB962C8B-B14F-4D97-AF65-F5344CB8AC3E}">
        <p14:creationId xmlns:p14="http://schemas.microsoft.com/office/powerpoint/2010/main" val="2721209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1446176-364B-49C8-9A6A-C5147E9221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353" y="599890"/>
            <a:ext cx="3442388" cy="565822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5CFE8BF-A005-49F9-8BEC-6ABFEEF3FDD2}"/>
              </a:ext>
            </a:extLst>
          </p:cNvPr>
          <p:cNvSpPr txBox="1"/>
          <p:nvPr/>
        </p:nvSpPr>
        <p:spPr>
          <a:xfrm>
            <a:off x="4411066" y="409651"/>
            <a:ext cx="556492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/>
              <a:t>Glen R. Goodwin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643736F-380C-48B6-B616-85D9579DBFBD}"/>
              </a:ext>
            </a:extLst>
          </p:cNvPr>
          <p:cNvGrpSpPr/>
          <p:nvPr/>
        </p:nvGrpSpPr>
        <p:grpSpPr>
          <a:xfrm>
            <a:off x="4546142" y="1679324"/>
            <a:ext cx="6312917" cy="3906886"/>
            <a:chOff x="4516881" y="1496444"/>
            <a:chExt cx="6312917" cy="390688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1EE8D7A-6FF3-460C-8E22-4AA25B9B71D3}"/>
                </a:ext>
              </a:extLst>
            </p:cNvPr>
            <p:cNvSpPr txBox="1"/>
            <p:nvPr/>
          </p:nvSpPr>
          <p:spPr>
            <a:xfrm>
              <a:off x="5487438" y="1496444"/>
              <a:ext cx="3160352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b="1" dirty="0"/>
                <a:t>@</a:t>
              </a:r>
              <a:r>
                <a:rPr lang="en-US" sz="6000" b="1" dirty="0" err="1"/>
                <a:t>areinet</a:t>
              </a:r>
              <a:endParaRPr lang="en-US" sz="6000" b="1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1246802-1095-428F-8FCE-FE7A84AD0F48}"/>
                </a:ext>
              </a:extLst>
            </p:cNvPr>
            <p:cNvSpPr txBox="1"/>
            <p:nvPr/>
          </p:nvSpPr>
          <p:spPr>
            <a:xfrm>
              <a:off x="5487438" y="2929978"/>
              <a:ext cx="2674643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b="1" dirty="0"/>
                <a:t>arei.net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58F4FDF-8543-4EED-9903-E256EEE94F1C}"/>
                </a:ext>
              </a:extLst>
            </p:cNvPr>
            <p:cNvSpPr txBox="1"/>
            <p:nvPr/>
          </p:nvSpPr>
          <p:spPr>
            <a:xfrm>
              <a:off x="5487438" y="4353519"/>
              <a:ext cx="5342360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b="1" dirty="0"/>
                <a:t>github.com/arei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261A8EAC-60ED-4DF6-9884-18E71BF94CE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16881" y="4534927"/>
              <a:ext cx="873747" cy="868403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6F93337-3D78-4734-89B4-8334A9C7778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516881" y="3120974"/>
              <a:ext cx="873747" cy="805663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54C5EFF8-4D7E-4996-805F-804A03590A7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516881" y="1644280"/>
              <a:ext cx="873747" cy="8684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8664110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490687C-0D92-4B71-B8F0-6189131C4FC1}"/>
              </a:ext>
            </a:extLst>
          </p:cNvPr>
          <p:cNvSpPr txBox="1"/>
          <p:nvPr/>
        </p:nvSpPr>
        <p:spPr>
          <a:xfrm>
            <a:off x="0" y="0"/>
            <a:ext cx="7670274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B0F0"/>
                </a:solidFill>
              </a:rPr>
              <a:t>Catching a Rejection</a:t>
            </a:r>
            <a:endParaRPr lang="en-US" sz="3200" dirty="0">
              <a:solidFill>
                <a:srgbClr val="00B0F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A6DD7C-6350-428B-938C-0AA6F030671A}"/>
              </a:ext>
            </a:extLst>
          </p:cNvPr>
          <p:cNvSpPr txBox="1"/>
          <p:nvPr/>
        </p:nvSpPr>
        <p:spPr>
          <a:xfrm>
            <a:off x="0" y="472582"/>
            <a:ext cx="11656614" cy="698652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/>
              <a:t>function </a:t>
            </a:r>
            <a:r>
              <a:rPr lang="en-US" sz="3200" b="1" dirty="0" err="1">
                <a:solidFill>
                  <a:srgbClr val="FFFF00"/>
                </a:solidFill>
              </a:rPr>
              <a:t>throwSomething</a:t>
            </a:r>
            <a:r>
              <a:rPr lang="en-US" sz="3200" b="1" dirty="0"/>
              <a:t>(</a:t>
            </a:r>
            <a:r>
              <a:rPr lang="en-US" sz="3200" b="1" dirty="0" err="1"/>
              <a:t>x,y</a:t>
            </a:r>
            <a:r>
              <a:rPr lang="en-US" sz="3200" b="1" dirty="0"/>
              <a:t>) {</a:t>
            </a:r>
          </a:p>
          <a:p>
            <a:r>
              <a:rPr lang="en-US" sz="3200" b="1" dirty="0"/>
              <a:t>	return new Promise((</a:t>
            </a:r>
            <a:r>
              <a:rPr lang="en-US" sz="3200" b="1" dirty="0" err="1"/>
              <a:t>resolve,reject</a:t>
            </a:r>
            <a:r>
              <a:rPr lang="en-US" sz="3200" b="1" dirty="0"/>
              <a:t>)=&gt;{</a:t>
            </a:r>
          </a:p>
          <a:p>
            <a:r>
              <a:rPr lang="en-US" sz="3200" b="1" dirty="0"/>
              <a:t>		reject(new Error(“something error.”));</a:t>
            </a:r>
          </a:p>
          <a:p>
            <a:r>
              <a:rPr lang="en-US" sz="3200" b="1" dirty="0"/>
              <a:t>	});</a:t>
            </a:r>
          </a:p>
          <a:p>
            <a:r>
              <a:rPr lang="en-US" sz="3200" b="1" dirty="0"/>
              <a:t>}</a:t>
            </a:r>
          </a:p>
          <a:p>
            <a:r>
              <a:rPr lang="en-US" sz="3200" b="1" dirty="0">
                <a:solidFill>
                  <a:srgbClr val="00B050"/>
                </a:solidFill>
              </a:rPr>
              <a:t>async</a:t>
            </a:r>
            <a:r>
              <a:rPr lang="en-US" sz="3200" b="1" dirty="0"/>
              <a:t> function HelloWorld() {</a:t>
            </a:r>
          </a:p>
          <a:p>
            <a:r>
              <a:rPr lang="en-US" sz="3200" b="1" dirty="0"/>
              <a:t>	try {</a:t>
            </a:r>
          </a:p>
          <a:p>
            <a:r>
              <a:rPr lang="en-US" sz="3200" b="1" dirty="0"/>
              <a:t>		await </a:t>
            </a:r>
            <a:r>
              <a:rPr lang="en-US" sz="3200" b="1" dirty="0" err="1"/>
              <a:t>throwSomething</a:t>
            </a:r>
            <a:r>
              <a:rPr lang="en-US" sz="3200" b="1" dirty="0"/>
              <a:t>();</a:t>
            </a:r>
          </a:p>
          <a:p>
            <a:r>
              <a:rPr lang="en-US" sz="3200" b="1" dirty="0"/>
              <a:t>	}</a:t>
            </a:r>
          </a:p>
          <a:p>
            <a:r>
              <a:rPr lang="en-US" sz="3200" b="1" dirty="0"/>
              <a:t>	catch (ex) {</a:t>
            </a:r>
          </a:p>
          <a:p>
            <a:r>
              <a:rPr lang="en-US" sz="3200" b="1" dirty="0"/>
              <a:t>		</a:t>
            </a:r>
            <a:r>
              <a:rPr lang="en-US" sz="3200" b="1" dirty="0" err="1"/>
              <a:t>console.error</a:t>
            </a:r>
            <a:r>
              <a:rPr lang="en-US" sz="3200" b="1" dirty="0"/>
              <a:t>(ex);</a:t>
            </a:r>
          </a:p>
          <a:p>
            <a:r>
              <a:rPr lang="en-US" sz="3200" b="1" dirty="0"/>
              <a:t>	}</a:t>
            </a:r>
          </a:p>
          <a:p>
            <a:r>
              <a:rPr lang="en-US" sz="3200" b="1" dirty="0"/>
              <a:t>}</a:t>
            </a:r>
          </a:p>
          <a:p>
            <a:r>
              <a:rPr lang="en-US" sz="3200" b="1" dirty="0"/>
              <a:t>HelloWorld();</a:t>
            </a:r>
          </a:p>
        </p:txBody>
      </p:sp>
    </p:spTree>
    <p:extLst>
      <p:ext uri="{BB962C8B-B14F-4D97-AF65-F5344CB8AC3E}">
        <p14:creationId xmlns:p14="http://schemas.microsoft.com/office/powerpoint/2010/main" val="411798649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490687C-0D92-4B71-B8F0-6189131C4FC1}"/>
              </a:ext>
            </a:extLst>
          </p:cNvPr>
          <p:cNvSpPr txBox="1"/>
          <p:nvPr/>
        </p:nvSpPr>
        <p:spPr>
          <a:xfrm>
            <a:off x="0" y="0"/>
            <a:ext cx="7670274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B0F0"/>
                </a:solidFill>
              </a:rPr>
              <a:t>Iterating and Awaiting</a:t>
            </a:r>
            <a:endParaRPr lang="en-US" sz="3200" dirty="0">
              <a:solidFill>
                <a:srgbClr val="00B0F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A6DD7C-6350-428B-938C-0AA6F030671A}"/>
              </a:ext>
            </a:extLst>
          </p:cNvPr>
          <p:cNvSpPr txBox="1"/>
          <p:nvPr/>
        </p:nvSpPr>
        <p:spPr>
          <a:xfrm>
            <a:off x="0" y="472582"/>
            <a:ext cx="11656614" cy="501675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dirty="0"/>
              <a:t>function </a:t>
            </a:r>
            <a:r>
              <a:rPr lang="en-US" sz="3200" dirty="0">
                <a:solidFill>
                  <a:srgbClr val="FFFF00"/>
                </a:solidFill>
              </a:rPr>
              <a:t>square</a:t>
            </a:r>
            <a:r>
              <a:rPr lang="en-US" sz="3200" dirty="0"/>
              <a:t>(x) {</a:t>
            </a:r>
          </a:p>
          <a:p>
            <a:r>
              <a:rPr lang="en-US" sz="3200" dirty="0"/>
              <a:t>	return x*x;</a:t>
            </a:r>
          </a:p>
          <a:p>
            <a:r>
              <a:rPr lang="en-US" sz="3200" dirty="0"/>
              <a:t>};</a:t>
            </a:r>
          </a:p>
          <a:p>
            <a:r>
              <a:rPr lang="en-US" sz="3200" dirty="0"/>
              <a:t>function </a:t>
            </a:r>
            <a:r>
              <a:rPr lang="en-US" sz="3200" dirty="0">
                <a:solidFill>
                  <a:srgbClr val="FFFF00"/>
                </a:solidFill>
              </a:rPr>
              <a:t>map</a:t>
            </a:r>
            <a:r>
              <a:rPr lang="en-US" sz="3200" dirty="0"/>
              <a:t>(a) {</a:t>
            </a:r>
          </a:p>
          <a:p>
            <a:r>
              <a:rPr lang="en-US" sz="3200" dirty="0"/>
              <a:t>	return </a:t>
            </a:r>
            <a:r>
              <a:rPr lang="en-US" sz="3200" dirty="0" err="1">
                <a:solidFill>
                  <a:srgbClr val="FF0000"/>
                </a:solidFill>
              </a:rPr>
              <a:t>a.map</a:t>
            </a:r>
            <a:r>
              <a:rPr lang="en-US" sz="3200" dirty="0"/>
              <a:t>((x)=&gt;{</a:t>
            </a:r>
          </a:p>
          <a:p>
            <a:r>
              <a:rPr lang="en-US" sz="3200" dirty="0"/>
              <a:t>		return </a:t>
            </a:r>
            <a:r>
              <a:rPr lang="en-US" sz="3200" dirty="0">
                <a:solidFill>
                  <a:srgbClr val="FFFF00"/>
                </a:solidFill>
              </a:rPr>
              <a:t>square</a:t>
            </a:r>
            <a:r>
              <a:rPr lang="en-US" sz="3200" dirty="0"/>
              <a:t>(x);</a:t>
            </a:r>
          </a:p>
          <a:p>
            <a:r>
              <a:rPr lang="en-US" sz="3200" dirty="0"/>
              <a:t>	});</a:t>
            </a:r>
          </a:p>
          <a:p>
            <a:r>
              <a:rPr lang="en-US" sz="3200" dirty="0"/>
              <a:t>}</a:t>
            </a:r>
          </a:p>
          <a:p>
            <a:r>
              <a:rPr lang="en-US" sz="3200" dirty="0">
                <a:solidFill>
                  <a:srgbClr val="FFFF00"/>
                </a:solidFill>
              </a:rPr>
              <a:t>map</a:t>
            </a:r>
            <a:r>
              <a:rPr lang="en-US" sz="3200" dirty="0"/>
              <a:t>([0,1,2,3,4,5,6,7,8,9]);</a:t>
            </a:r>
          </a:p>
          <a:p>
            <a:r>
              <a:rPr lang="en-US" sz="3200" dirty="0">
                <a:solidFill>
                  <a:schemeClr val="tx1">
                    <a:lumMod val="50000"/>
                  </a:schemeClr>
                </a:solidFill>
              </a:rPr>
              <a:t>// returns [ 0, 1, 4, 9, 16, 25, 36, 49, 64, 81 ]</a:t>
            </a:r>
            <a:endParaRPr lang="en-US" sz="3200" b="1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941400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490687C-0D92-4B71-B8F0-6189131C4FC1}"/>
              </a:ext>
            </a:extLst>
          </p:cNvPr>
          <p:cNvSpPr txBox="1"/>
          <p:nvPr/>
        </p:nvSpPr>
        <p:spPr>
          <a:xfrm>
            <a:off x="0" y="0"/>
            <a:ext cx="7670274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B0F0"/>
                </a:solidFill>
              </a:rPr>
              <a:t>Iterating and Awaiting</a:t>
            </a:r>
            <a:endParaRPr lang="en-US" sz="3200" dirty="0">
              <a:solidFill>
                <a:srgbClr val="00B0F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A6DD7C-6350-428B-938C-0AA6F030671A}"/>
              </a:ext>
            </a:extLst>
          </p:cNvPr>
          <p:cNvSpPr txBox="1"/>
          <p:nvPr/>
        </p:nvSpPr>
        <p:spPr>
          <a:xfrm>
            <a:off x="0" y="472582"/>
            <a:ext cx="11656614" cy="747897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dirty="0"/>
              <a:t>function </a:t>
            </a:r>
            <a:r>
              <a:rPr lang="en-US" sz="3200" dirty="0">
                <a:solidFill>
                  <a:srgbClr val="FFFF00"/>
                </a:solidFill>
              </a:rPr>
              <a:t>square</a:t>
            </a:r>
            <a:r>
              <a:rPr lang="en-US" sz="3200" dirty="0"/>
              <a:t>(x) {</a:t>
            </a:r>
          </a:p>
          <a:p>
            <a:r>
              <a:rPr lang="en-US" sz="3200" dirty="0"/>
              <a:t>	return new Promise((</a:t>
            </a:r>
            <a:r>
              <a:rPr lang="en-US" sz="3200" dirty="0" err="1"/>
              <a:t>resolve,reject</a:t>
            </a:r>
            <a:r>
              <a:rPr lang="en-US" sz="3200" dirty="0"/>
              <a:t>)=&gt;{</a:t>
            </a:r>
          </a:p>
          <a:p>
            <a:r>
              <a:rPr lang="en-US" sz="3200" dirty="0"/>
              <a:t>		</a:t>
            </a:r>
            <a:r>
              <a:rPr lang="en-US" sz="3200" dirty="0" err="1"/>
              <a:t>setTimeout</a:t>
            </a:r>
            <a:r>
              <a:rPr lang="en-US" sz="3200" dirty="0"/>
              <a:t>(()=&gt;{resolve(x*x);},250);</a:t>
            </a:r>
          </a:p>
          <a:p>
            <a:r>
              <a:rPr lang="en-US" sz="3200" dirty="0"/>
              <a:t>	});</a:t>
            </a:r>
          </a:p>
          <a:p>
            <a:r>
              <a:rPr lang="en-US" sz="3200" dirty="0"/>
              <a:t>}</a:t>
            </a:r>
          </a:p>
          <a:p>
            <a:r>
              <a:rPr lang="en-US" sz="3200" dirty="0"/>
              <a:t>function </a:t>
            </a:r>
            <a:r>
              <a:rPr lang="en-US" sz="3200" dirty="0">
                <a:solidFill>
                  <a:srgbClr val="FFFF00"/>
                </a:solidFill>
              </a:rPr>
              <a:t>map</a:t>
            </a:r>
            <a:r>
              <a:rPr lang="en-US" sz="3200" dirty="0"/>
              <a:t>(a) {</a:t>
            </a:r>
          </a:p>
          <a:p>
            <a:r>
              <a:rPr lang="en-US" sz="3200" dirty="0"/>
              <a:t>	return </a:t>
            </a:r>
            <a:r>
              <a:rPr lang="en-US" sz="3200" dirty="0" err="1">
                <a:solidFill>
                  <a:srgbClr val="FF0000"/>
                </a:solidFill>
              </a:rPr>
              <a:t>a.map</a:t>
            </a:r>
            <a:r>
              <a:rPr lang="en-US" sz="3200" dirty="0"/>
              <a:t>(</a:t>
            </a:r>
            <a:r>
              <a:rPr lang="en-US" sz="3200" dirty="0">
                <a:solidFill>
                  <a:srgbClr val="00B050"/>
                </a:solidFill>
              </a:rPr>
              <a:t>async</a:t>
            </a:r>
            <a:r>
              <a:rPr lang="en-US" sz="3200" dirty="0"/>
              <a:t> (</a:t>
            </a:r>
            <a:r>
              <a:rPr lang="en-US" sz="3200" dirty="0" err="1"/>
              <a:t>x,i</a:t>
            </a:r>
            <a:r>
              <a:rPr lang="en-US" sz="3200" dirty="0"/>
              <a:t>)=&gt;{</a:t>
            </a:r>
          </a:p>
          <a:p>
            <a:r>
              <a:rPr lang="en-US" sz="3200" dirty="0"/>
              <a:t>		return </a:t>
            </a:r>
            <a:r>
              <a:rPr lang="en-US" sz="3200" dirty="0">
                <a:solidFill>
                  <a:srgbClr val="00B050"/>
                </a:solidFill>
              </a:rPr>
              <a:t>await</a:t>
            </a:r>
            <a:r>
              <a:rPr lang="en-US" sz="3200" dirty="0"/>
              <a:t> square(x);</a:t>
            </a:r>
          </a:p>
          <a:p>
            <a:r>
              <a:rPr lang="en-US" sz="3200" dirty="0"/>
              <a:t>	});</a:t>
            </a:r>
          </a:p>
          <a:p>
            <a:r>
              <a:rPr lang="en-US" sz="3200" dirty="0"/>
              <a:t>}</a:t>
            </a:r>
          </a:p>
          <a:p>
            <a:r>
              <a:rPr lang="en-US" sz="3200" dirty="0">
                <a:solidFill>
                  <a:srgbClr val="FFFF00"/>
                </a:solidFill>
              </a:rPr>
              <a:t>map</a:t>
            </a:r>
            <a:r>
              <a:rPr lang="en-US" sz="3200" dirty="0"/>
              <a:t>([0,1,2,3,4,5,6,7,8,9]);</a:t>
            </a:r>
          </a:p>
          <a:p>
            <a:r>
              <a:rPr lang="en-US" sz="3200" dirty="0">
                <a:solidFill>
                  <a:schemeClr val="tx1">
                    <a:lumMod val="50000"/>
                  </a:schemeClr>
                </a:solidFill>
              </a:rPr>
              <a:t>// returns [ Promise { &lt;pending&gt; },Promise { &lt;pending&gt; },Promise { &lt;pending&gt; },Promise { &lt;pending&gt; },Promise { &lt;pending&gt; },Promise { &lt;pending&gt; },Promise { &lt;pending&gt; },Promise { &lt;pending&gt; },Promise { &lt;pending&gt; },Promise { &lt;pending&gt; } ]</a:t>
            </a:r>
          </a:p>
        </p:txBody>
      </p:sp>
    </p:spTree>
    <p:extLst>
      <p:ext uri="{BB962C8B-B14F-4D97-AF65-F5344CB8AC3E}">
        <p14:creationId xmlns:p14="http://schemas.microsoft.com/office/powerpoint/2010/main" val="192686802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490687C-0D92-4B71-B8F0-6189131C4FC1}"/>
              </a:ext>
            </a:extLst>
          </p:cNvPr>
          <p:cNvSpPr txBox="1"/>
          <p:nvPr/>
        </p:nvSpPr>
        <p:spPr>
          <a:xfrm>
            <a:off x="0" y="0"/>
            <a:ext cx="7670274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B0F0"/>
                </a:solidFill>
              </a:rPr>
              <a:t>Iterating and Awaiting</a:t>
            </a:r>
            <a:endParaRPr lang="en-US" sz="3200" dirty="0">
              <a:solidFill>
                <a:srgbClr val="00B0F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A6DD7C-6350-428B-938C-0AA6F030671A}"/>
              </a:ext>
            </a:extLst>
          </p:cNvPr>
          <p:cNvSpPr txBox="1"/>
          <p:nvPr/>
        </p:nvSpPr>
        <p:spPr>
          <a:xfrm>
            <a:off x="0" y="472582"/>
            <a:ext cx="11656614" cy="649408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dirty="0"/>
              <a:t>function </a:t>
            </a:r>
            <a:r>
              <a:rPr lang="en-US" sz="3200" dirty="0">
                <a:solidFill>
                  <a:srgbClr val="FFFF00"/>
                </a:solidFill>
              </a:rPr>
              <a:t>square</a:t>
            </a:r>
            <a:r>
              <a:rPr lang="en-US" sz="3200" dirty="0"/>
              <a:t>(x) {</a:t>
            </a:r>
          </a:p>
          <a:p>
            <a:r>
              <a:rPr lang="en-US" sz="3200" dirty="0"/>
              <a:t>	return new Promise((</a:t>
            </a:r>
            <a:r>
              <a:rPr lang="en-US" sz="3200" dirty="0" err="1"/>
              <a:t>resolve,reject</a:t>
            </a:r>
            <a:r>
              <a:rPr lang="en-US" sz="3200" dirty="0"/>
              <a:t>)=&gt;{</a:t>
            </a:r>
          </a:p>
          <a:p>
            <a:r>
              <a:rPr lang="en-US" sz="3200" dirty="0"/>
              <a:t>		</a:t>
            </a:r>
            <a:r>
              <a:rPr lang="en-US" sz="3200" dirty="0" err="1"/>
              <a:t>setTimeout</a:t>
            </a:r>
            <a:r>
              <a:rPr lang="en-US" sz="3200" dirty="0"/>
              <a:t>(()=&gt;{resolve(x*x);},250);</a:t>
            </a:r>
          </a:p>
          <a:p>
            <a:r>
              <a:rPr lang="en-US" sz="3200" dirty="0"/>
              <a:t>	});</a:t>
            </a:r>
          </a:p>
          <a:p>
            <a:r>
              <a:rPr lang="en-US" sz="3200" dirty="0"/>
              <a:t>}</a:t>
            </a:r>
          </a:p>
          <a:p>
            <a:r>
              <a:rPr lang="en-US" sz="3200" dirty="0">
                <a:solidFill>
                  <a:srgbClr val="00B050"/>
                </a:solidFill>
              </a:rPr>
              <a:t>async</a:t>
            </a:r>
            <a:r>
              <a:rPr lang="en-US" sz="3200" dirty="0"/>
              <a:t> function </a:t>
            </a:r>
            <a:r>
              <a:rPr lang="en-US" sz="3200" dirty="0">
                <a:solidFill>
                  <a:srgbClr val="FFFF00"/>
                </a:solidFill>
              </a:rPr>
              <a:t>map</a:t>
            </a:r>
            <a:r>
              <a:rPr lang="en-US" sz="3200" dirty="0"/>
              <a:t>(a) {</a:t>
            </a:r>
          </a:p>
          <a:p>
            <a:r>
              <a:rPr lang="en-US" sz="3200" dirty="0"/>
              <a:t>	return </a:t>
            </a:r>
            <a:r>
              <a:rPr lang="en-US" sz="3200" dirty="0">
                <a:solidFill>
                  <a:srgbClr val="00B050"/>
                </a:solidFill>
              </a:rPr>
              <a:t>await</a:t>
            </a:r>
            <a:r>
              <a:rPr lang="en-US" sz="3200" dirty="0"/>
              <a:t> </a:t>
            </a:r>
            <a:r>
              <a:rPr lang="en-US" sz="3200" dirty="0" err="1">
                <a:solidFill>
                  <a:srgbClr val="FFC000"/>
                </a:solidFill>
              </a:rPr>
              <a:t>Promise.all</a:t>
            </a:r>
            <a:r>
              <a:rPr lang="en-US" sz="3200" dirty="0"/>
              <a:t>(</a:t>
            </a:r>
            <a:r>
              <a:rPr lang="en-US" sz="3200" dirty="0" err="1">
                <a:solidFill>
                  <a:srgbClr val="FF0000"/>
                </a:solidFill>
              </a:rPr>
              <a:t>a.map</a:t>
            </a:r>
            <a:r>
              <a:rPr lang="en-US" sz="3200" dirty="0"/>
              <a:t>((</a:t>
            </a:r>
            <a:r>
              <a:rPr lang="en-US" sz="3200" dirty="0" err="1"/>
              <a:t>x,i</a:t>
            </a:r>
            <a:r>
              <a:rPr lang="en-US" sz="3200" dirty="0"/>
              <a:t>)=&gt;{</a:t>
            </a:r>
          </a:p>
          <a:p>
            <a:r>
              <a:rPr lang="en-US" sz="3200" dirty="0"/>
              <a:t>		return square(x);</a:t>
            </a:r>
          </a:p>
          <a:p>
            <a:r>
              <a:rPr lang="en-US" sz="3200" dirty="0"/>
              <a:t>	}));</a:t>
            </a:r>
          </a:p>
          <a:p>
            <a:r>
              <a:rPr lang="en-US" sz="3200" dirty="0"/>
              <a:t>}</a:t>
            </a:r>
          </a:p>
          <a:p>
            <a:r>
              <a:rPr lang="en-US" sz="3200" dirty="0">
                <a:solidFill>
                  <a:srgbClr val="FFFF00"/>
                </a:solidFill>
              </a:rPr>
              <a:t>map</a:t>
            </a:r>
            <a:r>
              <a:rPr lang="en-US" sz="3200" dirty="0"/>
              <a:t>([0,1,2,3,4,5,6,7,8,9]);</a:t>
            </a:r>
            <a:r>
              <a:rPr lang="en-US" sz="3200" dirty="0">
                <a:solidFill>
                  <a:schemeClr val="tx1">
                    <a:lumMod val="50000"/>
                  </a:schemeClr>
                </a:solidFill>
              </a:rPr>
              <a:t> </a:t>
            </a:r>
          </a:p>
          <a:p>
            <a:r>
              <a:rPr lang="en-US" sz="3200" dirty="0">
                <a:solidFill>
                  <a:schemeClr val="tx1">
                    <a:lumMod val="50000"/>
                  </a:schemeClr>
                </a:solidFill>
              </a:rPr>
              <a:t>// returns [ 0, 1, 4, 9, 16, 25, 36, 49, 64, 81 ]</a:t>
            </a:r>
            <a:endParaRPr lang="en-US" sz="3200" b="1" dirty="0">
              <a:solidFill>
                <a:schemeClr val="tx1">
                  <a:lumMod val="50000"/>
                </a:schemeClr>
              </a:solidFill>
            </a:endParaRP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96277210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1F7905-BD51-42D8-B907-932E4E0ADA4D}"/>
              </a:ext>
            </a:extLst>
          </p:cNvPr>
          <p:cNvSpPr txBox="1"/>
          <p:nvPr/>
        </p:nvSpPr>
        <p:spPr>
          <a:xfrm>
            <a:off x="701040" y="2451536"/>
            <a:ext cx="10789919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0" dirty="0">
                <a:latin typeface="Impact" panose="020B0806030902050204" pitchFamily="34" charset="0"/>
              </a:rPr>
              <a:t>async/await</a:t>
            </a:r>
          </a:p>
        </p:txBody>
      </p:sp>
    </p:spTree>
    <p:extLst>
      <p:ext uri="{BB962C8B-B14F-4D97-AF65-F5344CB8AC3E}">
        <p14:creationId xmlns:p14="http://schemas.microsoft.com/office/powerpoint/2010/main" val="161151627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F64CBCF-113B-4E6A-80C3-20D10AF19F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19299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6411B9E-5DDC-4B63-A625-F7B986EE72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99497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FD54BDC-81B2-4F65-A2FF-DDD916CFC6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95780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4C8781F-332E-43B5-A3B0-A1A0AF66A8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93794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662326C-47A2-492E-AB11-4C0081C8F3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0868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71F8844-FB27-4FA1-9782-0EA451E297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668" y="926624"/>
            <a:ext cx="11465022" cy="5004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82372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DC9930A-F692-4A15-AF5B-17B9375F1FD7}"/>
              </a:ext>
            </a:extLst>
          </p:cNvPr>
          <p:cNvSpPr txBox="1"/>
          <p:nvPr/>
        </p:nvSpPr>
        <p:spPr>
          <a:xfrm>
            <a:off x="2153857" y="843677"/>
            <a:ext cx="7884285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0" dirty="0">
                <a:latin typeface="Impact" panose="020B0806030902050204" pitchFamily="34" charset="0"/>
              </a:rPr>
              <a:t>Why are you “Awaiting” </a:t>
            </a:r>
          </a:p>
          <a:p>
            <a:pPr algn="ctr"/>
            <a:r>
              <a:rPr lang="en-US" sz="11000" dirty="0">
                <a:latin typeface="Impact" panose="020B0806030902050204" pitchFamily="34" charset="0"/>
              </a:rPr>
              <a:t>to use Async!</a:t>
            </a:r>
          </a:p>
        </p:txBody>
      </p:sp>
    </p:spTree>
    <p:extLst>
      <p:ext uri="{BB962C8B-B14F-4D97-AF65-F5344CB8AC3E}">
        <p14:creationId xmlns:p14="http://schemas.microsoft.com/office/powerpoint/2010/main" val="176863325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5CFE8BF-A005-49F9-8BEC-6ABFEEF3FDD2}"/>
              </a:ext>
            </a:extLst>
          </p:cNvPr>
          <p:cNvSpPr txBox="1"/>
          <p:nvPr/>
        </p:nvSpPr>
        <p:spPr>
          <a:xfrm>
            <a:off x="4411066" y="363418"/>
            <a:ext cx="556492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>
                <a:solidFill>
                  <a:srgbClr val="00B0F0"/>
                </a:solidFill>
              </a:rPr>
              <a:t>Glen R. Goodwin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EE8D7A-6FF3-460C-8E22-4AA25B9B71D3}"/>
              </a:ext>
            </a:extLst>
          </p:cNvPr>
          <p:cNvSpPr txBox="1"/>
          <p:nvPr/>
        </p:nvSpPr>
        <p:spPr>
          <a:xfrm>
            <a:off x="5813128" y="1090483"/>
            <a:ext cx="316035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/>
              <a:t>@</a:t>
            </a:r>
            <a:r>
              <a:rPr lang="en-US" sz="6000" b="1" dirty="0" err="1"/>
              <a:t>areinet</a:t>
            </a:r>
            <a:endParaRPr lang="en-US" sz="60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246802-1095-428F-8FCE-FE7A84AD0F48}"/>
              </a:ext>
            </a:extLst>
          </p:cNvPr>
          <p:cNvSpPr txBox="1"/>
          <p:nvPr/>
        </p:nvSpPr>
        <p:spPr>
          <a:xfrm>
            <a:off x="5813128" y="1946232"/>
            <a:ext cx="267464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/>
              <a:t>arei.net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8F4FDF-8543-4EED-9903-E256EEE94F1C}"/>
              </a:ext>
            </a:extLst>
          </p:cNvPr>
          <p:cNvSpPr txBox="1"/>
          <p:nvPr/>
        </p:nvSpPr>
        <p:spPr>
          <a:xfrm>
            <a:off x="5813128" y="2832183"/>
            <a:ext cx="534236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/>
              <a:t>github.com/arei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61A8EAC-60ED-4DF6-9884-18E71BF94C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2571" y="3013591"/>
            <a:ext cx="873747" cy="86840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6F93337-3D78-4734-89B4-8334A9C777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2571" y="2137228"/>
            <a:ext cx="873747" cy="80566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4C5EFF8-4D7E-4996-805F-804A03590A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2571" y="1238319"/>
            <a:ext cx="873747" cy="8684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248D4F5-6BA3-4E21-86F3-051A4441A77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680564" y="1707806"/>
            <a:ext cx="5658222" cy="344238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EF4C18E-17F7-419A-8D49-4FD1333566A6}"/>
              </a:ext>
            </a:extLst>
          </p:cNvPr>
          <p:cNvSpPr txBox="1"/>
          <p:nvPr/>
        </p:nvSpPr>
        <p:spPr>
          <a:xfrm>
            <a:off x="4412742" y="4179470"/>
            <a:ext cx="728956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>
                <a:solidFill>
                  <a:srgbClr val="00B0F0"/>
                </a:solidFill>
              </a:rPr>
              <a:t>Awesome Engineering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BF70077-8F0C-4EE1-A6AB-78C230003CFB}"/>
              </a:ext>
            </a:extLst>
          </p:cNvPr>
          <p:cNvSpPr txBox="1"/>
          <p:nvPr/>
        </p:nvSpPr>
        <p:spPr>
          <a:xfrm>
            <a:off x="4692580" y="4985865"/>
            <a:ext cx="685043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github.com/</a:t>
            </a:r>
            <a:r>
              <a:rPr lang="en-US" sz="4000" dirty="0" err="1"/>
              <a:t>awesomeeng</a:t>
            </a:r>
            <a:endParaRPr lang="en-US" sz="4000" dirty="0"/>
          </a:p>
          <a:p>
            <a:r>
              <a:rPr lang="en-US" sz="4000" dirty="0"/>
              <a:t>npmjs.com/org/</a:t>
            </a:r>
            <a:r>
              <a:rPr lang="en-US" sz="4000" dirty="0" err="1"/>
              <a:t>awesomeeng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3522827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C746C91-0D97-48D4-BD5B-FDC57803D3B3}"/>
              </a:ext>
            </a:extLst>
          </p:cNvPr>
          <p:cNvSpPr txBox="1"/>
          <p:nvPr/>
        </p:nvSpPr>
        <p:spPr>
          <a:xfrm>
            <a:off x="2153857" y="843677"/>
            <a:ext cx="7884285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0" dirty="0">
                <a:latin typeface="Impact" panose="020B0806030902050204" pitchFamily="34" charset="0"/>
              </a:rPr>
              <a:t>Why are you “Awaiting” </a:t>
            </a:r>
          </a:p>
          <a:p>
            <a:pPr algn="ctr"/>
            <a:r>
              <a:rPr lang="en-US" sz="11000" dirty="0">
                <a:latin typeface="Impact" panose="020B0806030902050204" pitchFamily="34" charset="0"/>
              </a:rPr>
              <a:t>to use Async!</a:t>
            </a:r>
          </a:p>
        </p:txBody>
      </p:sp>
    </p:spTree>
    <p:extLst>
      <p:ext uri="{BB962C8B-B14F-4D97-AF65-F5344CB8AC3E}">
        <p14:creationId xmlns:p14="http://schemas.microsoft.com/office/powerpoint/2010/main" val="15444635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history">
            <a:extLst>
              <a:ext uri="{FF2B5EF4-FFF2-40B4-BE49-F238E27FC236}">
                <a16:creationId xmlns:a16="http://schemas.microsoft.com/office/drawing/2014/main" id="{017D62D3-910B-4AB3-BF84-7381D83B5C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1"/>
            <a:ext cx="12192001" cy="682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A9F5A65-DA39-4739-93CE-3FEE3AD151FF}"/>
              </a:ext>
            </a:extLst>
          </p:cNvPr>
          <p:cNvSpPr txBox="1"/>
          <p:nvPr/>
        </p:nvSpPr>
        <p:spPr>
          <a:xfrm>
            <a:off x="4725725" y="3959749"/>
            <a:ext cx="746627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1" dirty="0">
                <a:ln w="38100">
                  <a:solidFill>
                    <a:schemeClr val="bg1"/>
                  </a:solidFill>
                  <a:prstDash val="solid"/>
                </a:ln>
              </a:rPr>
              <a:t>The HISTORY of JAVASCRIPT</a:t>
            </a:r>
          </a:p>
        </p:txBody>
      </p:sp>
    </p:spTree>
    <p:extLst>
      <p:ext uri="{BB962C8B-B14F-4D97-AF65-F5344CB8AC3E}">
        <p14:creationId xmlns:p14="http://schemas.microsoft.com/office/powerpoint/2010/main" val="22385922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F4E9361-A7B6-4FEE-B3F5-91B49040A3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988" y="1792081"/>
            <a:ext cx="11552023" cy="3606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4507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339</TotalTime>
  <Words>2966</Words>
  <Application>Microsoft Office PowerPoint</Application>
  <PresentationFormat>Widescreen</PresentationFormat>
  <Paragraphs>814</Paragraphs>
  <Slides>61</Slides>
  <Notes>61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6" baseType="lpstr">
      <vt:lpstr>Arial</vt:lpstr>
      <vt:lpstr>Calibri</vt:lpstr>
      <vt:lpstr>Calibri Light</vt:lpstr>
      <vt:lpstr>Impact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Glen</dc:creator>
  <cp:lastModifiedBy>Glen</cp:lastModifiedBy>
  <cp:revision>61</cp:revision>
  <dcterms:created xsi:type="dcterms:W3CDTF">2018-12-04T17:37:47Z</dcterms:created>
  <dcterms:modified xsi:type="dcterms:W3CDTF">2018-12-05T20:53:00Z</dcterms:modified>
</cp:coreProperties>
</file>